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50" r:id="rId3"/>
    <p:sldId id="332" r:id="rId4"/>
    <p:sldId id="351" r:id="rId5"/>
    <p:sldId id="352" r:id="rId6"/>
    <p:sldId id="353" r:id="rId7"/>
    <p:sldId id="377" r:id="rId8"/>
    <p:sldId id="354" r:id="rId9"/>
    <p:sldId id="355" r:id="rId10"/>
    <p:sldId id="356" r:id="rId11"/>
    <p:sldId id="357" r:id="rId12"/>
    <p:sldId id="358" r:id="rId13"/>
    <p:sldId id="359" r:id="rId14"/>
    <p:sldId id="360" r:id="rId15"/>
    <p:sldId id="361" r:id="rId16"/>
    <p:sldId id="362" r:id="rId17"/>
    <p:sldId id="334" r:id="rId18"/>
    <p:sldId id="335" r:id="rId19"/>
    <p:sldId id="336" r:id="rId20"/>
    <p:sldId id="337" r:id="rId21"/>
    <p:sldId id="338" r:id="rId22"/>
    <p:sldId id="339" r:id="rId23"/>
    <p:sldId id="340" r:id="rId24"/>
    <p:sldId id="341" r:id="rId25"/>
    <p:sldId id="342" r:id="rId26"/>
    <p:sldId id="258" r:id="rId27"/>
    <p:sldId id="259" r:id="rId28"/>
    <p:sldId id="346" r:id="rId29"/>
    <p:sldId id="347" r:id="rId30"/>
    <p:sldId id="348" r:id="rId31"/>
    <p:sldId id="349" r:id="rId32"/>
    <p:sldId id="345" r:id="rId33"/>
    <p:sldId id="260" r:id="rId34"/>
    <p:sldId id="261" r:id="rId35"/>
    <p:sldId id="262" r:id="rId36"/>
    <p:sldId id="263" r:id="rId37"/>
    <p:sldId id="264" r:id="rId38"/>
    <p:sldId id="265" r:id="rId39"/>
    <p:sldId id="267" r:id="rId40"/>
    <p:sldId id="266" r:id="rId41"/>
    <p:sldId id="268" r:id="rId42"/>
    <p:sldId id="269" r:id="rId43"/>
    <p:sldId id="271" r:id="rId44"/>
    <p:sldId id="270" r:id="rId45"/>
    <p:sldId id="272" r:id="rId46"/>
    <p:sldId id="378" r:id="rId47"/>
    <p:sldId id="379" r:id="rId48"/>
    <p:sldId id="380" r:id="rId49"/>
    <p:sldId id="381" r:id="rId50"/>
    <p:sldId id="367" r:id="rId51"/>
    <p:sldId id="368" r:id="rId52"/>
    <p:sldId id="369" r:id="rId53"/>
    <p:sldId id="370" r:id="rId54"/>
    <p:sldId id="371" r:id="rId55"/>
    <p:sldId id="383" r:id="rId56"/>
    <p:sldId id="363" r:id="rId57"/>
    <p:sldId id="364" r:id="rId58"/>
    <p:sldId id="365" r:id="rId59"/>
    <p:sldId id="366"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8" r:id="rId73"/>
    <p:sldId id="319" r:id="rId74"/>
    <p:sldId id="320" r:id="rId75"/>
    <p:sldId id="321" r:id="rId76"/>
    <p:sldId id="322" r:id="rId77"/>
    <p:sldId id="382" r:id="rId78"/>
    <p:sldId id="372" r:id="rId79"/>
    <p:sldId id="373" r:id="rId80"/>
    <p:sldId id="374" r:id="rId81"/>
    <p:sldId id="375" r:id="rId82"/>
    <p:sldId id="37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97" d="100"/>
          <a:sy n="97" d="100"/>
        </p:scale>
        <p:origin x="9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FBE7-A656-CDFA-6F26-095D108F81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C87BC0-D6DE-953C-5A28-64C0EF3D4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12614D-74EA-974A-F808-60C12A7B6947}"/>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5" name="Footer Placeholder 4">
            <a:extLst>
              <a:ext uri="{FF2B5EF4-FFF2-40B4-BE49-F238E27FC236}">
                <a16:creationId xmlns:a16="http://schemas.microsoft.com/office/drawing/2014/main" id="{AA3791AC-480C-3D18-D9F8-F1E1EE720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586F61-9BEA-49EA-5911-5FAC6ACDD22B}"/>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235308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A8C0-90EF-58F9-3D71-A16275B838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A794C8-F48A-4012-3ECA-78BA3A95DB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71347-E9CE-6F4E-B5E8-FEA88481C8B9}"/>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5" name="Footer Placeholder 4">
            <a:extLst>
              <a:ext uri="{FF2B5EF4-FFF2-40B4-BE49-F238E27FC236}">
                <a16:creationId xmlns:a16="http://schemas.microsoft.com/office/drawing/2014/main" id="{BF9F0D59-8AC9-3AF5-9912-1A24970BB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FA21D-8E92-1213-BCDF-4DCF5358119F}"/>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2293798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181221-BAB2-8A0A-195D-12674B6C6C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84D5BE-BCB8-0D94-C130-536A40A44E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4FDDA-E3BB-D0BC-DDAE-EF1590671E96}"/>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5" name="Footer Placeholder 4">
            <a:extLst>
              <a:ext uri="{FF2B5EF4-FFF2-40B4-BE49-F238E27FC236}">
                <a16:creationId xmlns:a16="http://schemas.microsoft.com/office/drawing/2014/main" id="{191C4297-9752-D3C7-F8A9-F093485FC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2EBA2-D023-B3AB-E008-63AE830B7C1A}"/>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4230983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1CC7-8129-6EE7-08AF-A759485707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1B4EEE-85A1-C55F-37E3-E9C3935E92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DC53C-8D20-7570-4E16-DFCAEACCF8C0}"/>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5" name="Footer Placeholder 4">
            <a:extLst>
              <a:ext uri="{FF2B5EF4-FFF2-40B4-BE49-F238E27FC236}">
                <a16:creationId xmlns:a16="http://schemas.microsoft.com/office/drawing/2014/main" id="{4C0CB33B-0CA0-2110-1F3D-EEE8A0A86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BDB35-CDB9-D53A-777A-25CD20D4EC43}"/>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831123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BA9B-80D7-29B6-B804-7A1CD012FC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B89824-1CBF-08FB-CE4F-AFADF3070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7314C5-9283-30E3-44B5-1089B94FBA78}"/>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5" name="Footer Placeholder 4">
            <a:extLst>
              <a:ext uri="{FF2B5EF4-FFF2-40B4-BE49-F238E27FC236}">
                <a16:creationId xmlns:a16="http://schemas.microsoft.com/office/drawing/2014/main" id="{AF5C1665-A140-4590-60CC-B0E5A198F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0F70B-4AEA-39F1-1697-A1E731FB203D}"/>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2028498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3884-4EAF-5E46-1D93-E801155DD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90BB9C-ACDA-75DE-256F-6F46299CF7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B100A-C65F-6019-4B8D-25C50E9B83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CA0824-705E-A81E-8C79-E62EFAC7EB0A}"/>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6" name="Footer Placeholder 5">
            <a:extLst>
              <a:ext uri="{FF2B5EF4-FFF2-40B4-BE49-F238E27FC236}">
                <a16:creationId xmlns:a16="http://schemas.microsoft.com/office/drawing/2014/main" id="{241C7512-A92A-0779-03E0-977A7A4A6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1FF6D-402A-88CE-2CAE-4489F7588BDF}"/>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163276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9804-2D85-DB6B-C445-2239A60835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B00B45-57E6-A694-366F-7385F5E22E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63FE18-67A9-7DA5-ACF9-D8AE946231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6DA482-EB91-C1F6-24C4-5F9DCD21E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8E94F4-77CD-1778-2952-A39C78B3EB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BF71BF-55F2-FCF1-11DD-0A775C003E67}"/>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8" name="Footer Placeholder 7">
            <a:extLst>
              <a:ext uri="{FF2B5EF4-FFF2-40B4-BE49-F238E27FC236}">
                <a16:creationId xmlns:a16="http://schemas.microsoft.com/office/drawing/2014/main" id="{253E3CBC-C5BD-A164-243B-60CB005E43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4A7EA3-C644-9A07-32E0-89387F5E9FCF}"/>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3881705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6B34-D0C8-243B-F9B3-49CEEC2180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89E242-45FA-021D-4D1C-B371E4BB6B5C}"/>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4" name="Footer Placeholder 3">
            <a:extLst>
              <a:ext uri="{FF2B5EF4-FFF2-40B4-BE49-F238E27FC236}">
                <a16:creationId xmlns:a16="http://schemas.microsoft.com/office/drawing/2014/main" id="{2F3E64E9-2243-9BA8-9D28-6F87EEC996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9858EF-FED4-2186-65B6-4EF2B1D1D61C}"/>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236777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24748-AFA5-5754-4245-CDBAA1FC06FC}"/>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3" name="Footer Placeholder 2">
            <a:extLst>
              <a:ext uri="{FF2B5EF4-FFF2-40B4-BE49-F238E27FC236}">
                <a16:creationId xmlns:a16="http://schemas.microsoft.com/office/drawing/2014/main" id="{B2087AC7-67EC-7931-7FBE-873C532A01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07588A-38B4-BC78-45F1-635FF3FBE788}"/>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445975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ACFA-2D9E-E564-B7B9-BE228770B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EBB55-6F61-F61B-8ED6-C1A07CF4EA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01F74-C616-474E-9CBD-DB6E9D5FE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CFBFD-FEC8-1E85-D9A7-1C9D78A6417E}"/>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6" name="Footer Placeholder 5">
            <a:extLst>
              <a:ext uri="{FF2B5EF4-FFF2-40B4-BE49-F238E27FC236}">
                <a16:creationId xmlns:a16="http://schemas.microsoft.com/office/drawing/2014/main" id="{15936F6A-EB3B-C060-F3F4-C3D0A3B945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D3C83B-5B1F-4C6D-1496-A9FDD8D0864D}"/>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2698796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87881-5350-95A2-E539-9EAFC2FCA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ABA28D-B14B-6F3C-C3C4-EFB1EFD67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664DC-D7E6-22C7-AF9D-DFF684AB17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2C900E-8B49-682B-9F4F-E461444DF8BB}"/>
              </a:ext>
            </a:extLst>
          </p:cNvPr>
          <p:cNvSpPr>
            <a:spLocks noGrp="1"/>
          </p:cNvSpPr>
          <p:nvPr>
            <p:ph type="dt" sz="half" idx="10"/>
          </p:nvPr>
        </p:nvSpPr>
        <p:spPr/>
        <p:txBody>
          <a:bodyPr/>
          <a:lstStyle/>
          <a:p>
            <a:fld id="{D3FB7E36-DE42-4E23-8671-152D42E95AFB}" type="datetimeFigureOut">
              <a:rPr lang="en-US" smtClean="0"/>
              <a:t>9/18/2023</a:t>
            </a:fld>
            <a:endParaRPr lang="en-US"/>
          </a:p>
        </p:txBody>
      </p:sp>
      <p:sp>
        <p:nvSpPr>
          <p:cNvPr id="6" name="Footer Placeholder 5">
            <a:extLst>
              <a:ext uri="{FF2B5EF4-FFF2-40B4-BE49-F238E27FC236}">
                <a16:creationId xmlns:a16="http://schemas.microsoft.com/office/drawing/2014/main" id="{99D8EF6D-497D-8813-7D7A-4D33C8E02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B5DAB-9B59-26B3-C4B0-829E643179E2}"/>
              </a:ext>
            </a:extLst>
          </p:cNvPr>
          <p:cNvSpPr>
            <a:spLocks noGrp="1"/>
          </p:cNvSpPr>
          <p:nvPr>
            <p:ph type="sldNum" sz="quarter" idx="12"/>
          </p:nvPr>
        </p:nvSpPr>
        <p:spPr/>
        <p:txBody>
          <a:bodyPr/>
          <a:lstStyle/>
          <a:p>
            <a:fld id="{C95A66CA-BACD-4118-8805-67A748DE12A9}" type="slidenum">
              <a:rPr lang="en-US" smtClean="0"/>
              <a:t>‹#›</a:t>
            </a:fld>
            <a:endParaRPr lang="en-US"/>
          </a:p>
        </p:txBody>
      </p:sp>
    </p:spTree>
    <p:extLst>
      <p:ext uri="{BB962C8B-B14F-4D97-AF65-F5344CB8AC3E}">
        <p14:creationId xmlns:p14="http://schemas.microsoft.com/office/powerpoint/2010/main" val="403262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79039-CEE8-BBA4-6ED6-E06DC950F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50E118-3C0F-C9AA-FE9D-F3AFBDCF5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63EE9-283F-A325-15F8-94E52C664E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B7E36-DE42-4E23-8671-152D42E95AFB}" type="datetimeFigureOut">
              <a:rPr lang="en-US" smtClean="0"/>
              <a:t>9/18/2023</a:t>
            </a:fld>
            <a:endParaRPr lang="en-US"/>
          </a:p>
        </p:txBody>
      </p:sp>
      <p:sp>
        <p:nvSpPr>
          <p:cNvPr id="5" name="Footer Placeholder 4">
            <a:extLst>
              <a:ext uri="{FF2B5EF4-FFF2-40B4-BE49-F238E27FC236}">
                <a16:creationId xmlns:a16="http://schemas.microsoft.com/office/drawing/2014/main" id="{FEE1CA69-A24A-DD65-26C7-C61C69592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90E2CD-74F0-673F-CEE7-22629CD578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A66CA-BACD-4118-8805-67A748DE12A9}" type="slidenum">
              <a:rPr lang="en-US" smtClean="0"/>
              <a:t>‹#›</a:t>
            </a:fld>
            <a:endParaRPr lang="en-US"/>
          </a:p>
        </p:txBody>
      </p:sp>
    </p:spTree>
    <p:extLst>
      <p:ext uri="{BB962C8B-B14F-4D97-AF65-F5344CB8AC3E}">
        <p14:creationId xmlns:p14="http://schemas.microsoft.com/office/powerpoint/2010/main" val="260023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w3schools.com/cssref/css3_pr_text-decoration-color.asp" TargetMode="External"/><Relationship Id="rId2" Type="http://schemas.openxmlformats.org/officeDocument/2006/relationships/hyperlink" Target="https://www.w3schools.com/cssref/pr_text_text-decoration.asp" TargetMode="External"/><Relationship Id="rId1" Type="http://schemas.openxmlformats.org/officeDocument/2006/relationships/slideLayout" Target="../slideLayouts/slideLayout2.xml"/><Relationship Id="rId6" Type="http://schemas.openxmlformats.org/officeDocument/2006/relationships/hyperlink" Target="https://www.w3schools.com/cssref/pr_text_text-decoration-thickness.asp" TargetMode="External"/><Relationship Id="rId5" Type="http://schemas.openxmlformats.org/officeDocument/2006/relationships/hyperlink" Target="https://www.w3schools.com/cssref/css3_pr_text-decoration-style.asp" TargetMode="External"/><Relationship Id="rId4" Type="http://schemas.openxmlformats.org/officeDocument/2006/relationships/hyperlink" Target="https://www.w3schools.com/cssref/css3_pr_text-decoration-line.asp"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52141F-DD60-0B3F-373A-6A53F0410827}"/>
              </a:ext>
            </a:extLst>
          </p:cNvPr>
          <p:cNvSpPr>
            <a:spLocks noGrp="1"/>
          </p:cNvSpPr>
          <p:nvPr>
            <p:ph idx="1"/>
          </p:nvPr>
        </p:nvSpPr>
        <p:spPr>
          <a:xfrm>
            <a:off x="838200" y="1825625"/>
            <a:ext cx="9959671" cy="3700532"/>
          </a:xfrm>
        </p:spPr>
        <p:txBody>
          <a:bodyPr>
            <a:normAutofit/>
          </a:bodyPr>
          <a:lstStyle/>
          <a:p>
            <a:pPr marL="0" indent="0" algn="ctr">
              <a:buNone/>
            </a:pPr>
            <a:r>
              <a:rPr lang="en-US" sz="16600" dirty="0"/>
              <a:t>UNIT </a:t>
            </a:r>
            <a:r>
              <a:rPr lang="en-US" sz="16600"/>
              <a:t>- III</a:t>
            </a:r>
            <a:endParaRPr lang="en-US" sz="16600" dirty="0"/>
          </a:p>
        </p:txBody>
      </p:sp>
    </p:spTree>
    <p:extLst>
      <p:ext uri="{BB962C8B-B14F-4D97-AF65-F5344CB8AC3E}">
        <p14:creationId xmlns:p14="http://schemas.microsoft.com/office/powerpoint/2010/main" val="338074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F07AAD-D873-4F1C-9995-5B4A5ADDB9E7}"/>
              </a:ext>
            </a:extLst>
          </p:cNvPr>
          <p:cNvSpPr>
            <a:spLocks noGrp="1"/>
          </p:cNvSpPr>
          <p:nvPr>
            <p:ph sz="quarter" idx="1"/>
          </p:nvPr>
        </p:nvSpPr>
        <p:spPr>
          <a:xfrm>
            <a:off x="838200" y="533400"/>
            <a:ext cx="10515600" cy="5643563"/>
          </a:xfrm>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marL="0" indent="0">
              <a:buNone/>
            </a:pPr>
            <a:r>
              <a:rPr lang="en-IN" dirty="0"/>
              <a:t>&lt;html&gt;</a:t>
            </a:r>
          </a:p>
          <a:p>
            <a:pPr marL="0" indent="0">
              <a:buNone/>
            </a:pPr>
            <a:r>
              <a:rPr lang="en-IN" dirty="0"/>
              <a:t>&lt;head&gt;</a:t>
            </a:r>
          </a:p>
          <a:p>
            <a:pPr marL="0" indent="0">
              <a:buNone/>
            </a:pPr>
            <a:r>
              <a:rPr lang="en-IN" dirty="0"/>
              <a:t>	&lt;title&gt;Internal CSS&lt;/title&gt;</a:t>
            </a:r>
          </a:p>
          <a:p>
            <a:pPr marL="0" indent="0">
              <a:buNone/>
            </a:pPr>
            <a:r>
              <a:rPr lang="en-IN" dirty="0"/>
              <a:t>	&lt;style&gt;</a:t>
            </a:r>
          </a:p>
          <a:p>
            <a:pPr marL="0" indent="0">
              <a:buNone/>
            </a:pPr>
            <a:r>
              <a:rPr lang="en-IN" dirty="0"/>
              <a:t>		.main {</a:t>
            </a:r>
          </a:p>
          <a:p>
            <a:pPr marL="0" indent="0">
              <a:buNone/>
            </a:pPr>
            <a:r>
              <a:rPr lang="en-IN" dirty="0"/>
              <a:t>			text-align: </a:t>
            </a:r>
            <a:r>
              <a:rPr lang="en-IN" dirty="0" err="1"/>
              <a:t>center</a:t>
            </a:r>
            <a:r>
              <a:rPr lang="en-IN" dirty="0"/>
              <a:t>;</a:t>
            </a:r>
          </a:p>
          <a:p>
            <a:pPr marL="0" indent="0">
              <a:buNone/>
            </a:pPr>
            <a:r>
              <a:rPr lang="en-IN" dirty="0"/>
              <a:t>		}</a:t>
            </a:r>
          </a:p>
          <a:p>
            <a:pPr marL="0" indent="0">
              <a:buNone/>
            </a:pPr>
            <a:r>
              <a:rPr lang="en-IN" dirty="0"/>
              <a:t>	&lt;/style&gt;</a:t>
            </a:r>
          </a:p>
          <a:p>
            <a:pPr marL="0" indent="0">
              <a:buNone/>
            </a:pPr>
            <a:r>
              <a:rPr lang="en-IN" dirty="0"/>
              <a:t>&lt;/head&gt;</a:t>
            </a:r>
          </a:p>
          <a:p>
            <a:pPr marL="0" indent="0">
              <a:buNone/>
            </a:pPr>
            <a:r>
              <a:rPr lang="en-IN" dirty="0"/>
              <a:t>      &lt;body&gt;</a:t>
            </a:r>
          </a:p>
          <a:p>
            <a:pPr marL="0" indent="0">
              <a:buNone/>
            </a:pPr>
            <a:r>
              <a:rPr lang="en-IN" dirty="0"/>
              <a:t>	&lt;p class="main"&gt;</a:t>
            </a:r>
          </a:p>
          <a:p>
            <a:pPr marL="0" indent="0">
              <a:buNone/>
            </a:pPr>
            <a:r>
              <a:rPr lang="en-IN" dirty="0"/>
              <a:t>		Hello World</a:t>
            </a:r>
          </a:p>
          <a:p>
            <a:pPr marL="0" indent="0">
              <a:buNone/>
            </a:pPr>
            <a:r>
              <a:rPr lang="en-IN" dirty="0"/>
              <a:t>	&lt;/p&gt;</a:t>
            </a:r>
          </a:p>
          <a:p>
            <a:pPr marL="0" indent="0">
              <a:buNone/>
            </a:pPr>
            <a:r>
              <a:rPr lang="en-IN" dirty="0"/>
              <a:t>&lt;/body&gt;</a:t>
            </a:r>
          </a:p>
          <a:p>
            <a:pPr marL="0" indent="0">
              <a:buNone/>
            </a:pPr>
            <a:r>
              <a:rPr lang="en-IN" dirty="0"/>
              <a:t>&lt;/html&gt;</a:t>
            </a:r>
          </a:p>
          <a:p>
            <a:endParaRPr lang="en-IN" dirty="0"/>
          </a:p>
        </p:txBody>
      </p:sp>
    </p:spTree>
    <p:extLst>
      <p:ext uri="{BB962C8B-B14F-4D97-AF65-F5344CB8AC3E}">
        <p14:creationId xmlns:p14="http://schemas.microsoft.com/office/powerpoint/2010/main" val="195660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B7CE67-A5EF-4807-A9C5-E87E8F5D55F9}"/>
              </a:ext>
            </a:extLst>
          </p:cNvPr>
          <p:cNvSpPr>
            <a:spLocks noGrp="1"/>
          </p:cNvSpPr>
          <p:nvPr>
            <p:ph sz="quarter" idx="1"/>
          </p:nvPr>
        </p:nvSpPr>
        <p:spPr>
          <a:xfrm>
            <a:off x="838199" y="532737"/>
            <a:ext cx="10979989" cy="1494471"/>
          </a:xfrm>
        </p:spPr>
        <p:txBody>
          <a:bodyPr>
            <a:normAutofit fontScale="92500" lnSpcReduction="10000"/>
          </a:bodyPr>
          <a:lstStyle/>
          <a:p>
            <a:pPr marL="0" indent="0">
              <a:buNone/>
            </a:pPr>
            <a:r>
              <a:rPr lang="en-IN" dirty="0"/>
              <a:t>3. EXTERNAL CSS</a:t>
            </a:r>
          </a:p>
          <a:p>
            <a:pPr marL="0" indent="0">
              <a:buNone/>
            </a:pPr>
            <a:r>
              <a:rPr lang="en-US" sz="2000" dirty="0"/>
              <a:t>External CSS contains separate CSS files that contain only style properties with the help of tag attributes (For example class, id, heading, … </a:t>
            </a:r>
            <a:r>
              <a:rPr lang="en-US" sz="2000" dirty="0" err="1"/>
              <a:t>etc</a:t>
            </a:r>
            <a:r>
              <a:rPr lang="en-US" sz="2000" dirty="0"/>
              <a:t>). CSS property is written in a separate file with a .</a:t>
            </a:r>
            <a:r>
              <a:rPr lang="en-US" sz="2000" dirty="0" err="1"/>
              <a:t>css</a:t>
            </a:r>
            <a:r>
              <a:rPr lang="en-US" sz="2000" dirty="0"/>
              <a:t> extension and should be linked to the HTML document using a </a:t>
            </a:r>
            <a:r>
              <a:rPr lang="en-US" sz="2000" b="1" dirty="0"/>
              <a:t>link</a:t>
            </a:r>
            <a:r>
              <a:rPr lang="en-US" sz="2000" dirty="0"/>
              <a:t> tag. It means that, for each element, style can be set only once and will be applied across web pages.</a:t>
            </a:r>
            <a:endParaRPr lang="en-US" sz="2400" dirty="0"/>
          </a:p>
        </p:txBody>
      </p:sp>
      <p:pic>
        <p:nvPicPr>
          <p:cNvPr id="5" name="Picture 4"/>
          <p:cNvPicPr>
            <a:picLocks noChangeAspect="1"/>
          </p:cNvPicPr>
          <p:nvPr/>
        </p:nvPicPr>
        <p:blipFill>
          <a:blip r:embed="rId2"/>
          <a:stretch>
            <a:fillRect/>
          </a:stretch>
        </p:blipFill>
        <p:spPr>
          <a:xfrm>
            <a:off x="2302426" y="2143827"/>
            <a:ext cx="6988224" cy="3828829"/>
          </a:xfrm>
          <a:prstGeom prst="rect">
            <a:avLst/>
          </a:prstGeom>
        </p:spPr>
      </p:pic>
    </p:spTree>
    <p:extLst>
      <p:ext uri="{BB962C8B-B14F-4D97-AF65-F5344CB8AC3E}">
        <p14:creationId xmlns:p14="http://schemas.microsoft.com/office/powerpoint/2010/main" val="2585892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7128-E41D-44D9-AC51-827B2BF7AF2A}"/>
              </a:ext>
            </a:extLst>
          </p:cNvPr>
          <p:cNvSpPr>
            <a:spLocks noGrp="1"/>
          </p:cNvSpPr>
          <p:nvPr>
            <p:ph type="title"/>
          </p:nvPr>
        </p:nvSpPr>
        <p:spPr/>
        <p:txBody>
          <a:bodyPr/>
          <a:lstStyle/>
          <a:p>
            <a:r>
              <a:rPr lang="en-IN" dirty="0"/>
              <a:t>CSS SELECTOR</a:t>
            </a:r>
          </a:p>
        </p:txBody>
      </p:sp>
      <p:sp>
        <p:nvSpPr>
          <p:cNvPr id="3" name="Content Placeholder 2">
            <a:extLst>
              <a:ext uri="{FF2B5EF4-FFF2-40B4-BE49-F238E27FC236}">
                <a16:creationId xmlns:a16="http://schemas.microsoft.com/office/drawing/2014/main" id="{26CC3325-1DFB-498A-B7B9-091246AA4004}"/>
              </a:ext>
            </a:extLst>
          </p:cNvPr>
          <p:cNvSpPr>
            <a:spLocks noGrp="1"/>
          </p:cNvSpPr>
          <p:nvPr>
            <p:ph sz="quarter" idx="1"/>
          </p:nvPr>
        </p:nvSpPr>
        <p:spPr/>
        <p:txBody>
          <a:bodyPr>
            <a:normAutofit lnSpcReduction="10000"/>
          </a:bodyPr>
          <a:lstStyle/>
          <a:p>
            <a:pPr marL="0" indent="0">
              <a:buNone/>
            </a:pPr>
            <a:r>
              <a:rPr lang="en-US" dirty="0"/>
              <a:t>CSS selectors are used to "find" (or select) the HTML elements you want to style.</a:t>
            </a:r>
          </a:p>
          <a:p>
            <a:pPr marL="0" indent="0">
              <a:buNone/>
            </a:pPr>
            <a:endParaRPr lang="en-US" dirty="0"/>
          </a:p>
          <a:p>
            <a:pPr marL="0" indent="0">
              <a:buNone/>
            </a:pPr>
            <a:r>
              <a:rPr lang="en-US" dirty="0"/>
              <a:t>We can divide CSS selectors into following categories:</a:t>
            </a:r>
          </a:p>
          <a:p>
            <a:pPr marL="0" indent="0">
              <a:buNone/>
            </a:pPr>
            <a:endParaRPr lang="en-US" dirty="0"/>
          </a:p>
          <a:p>
            <a:pPr lvl="2">
              <a:buFont typeface="Wingdings" panose="05000000000000000000" pitchFamily="2" charset="2"/>
              <a:buChar char="Ø"/>
            </a:pPr>
            <a:r>
              <a:rPr lang="en-US" sz="3200" dirty="0"/>
              <a:t> </a:t>
            </a:r>
            <a:r>
              <a:rPr lang="en-US" sz="3200" dirty="0" err="1"/>
              <a:t>Tagname</a:t>
            </a:r>
            <a:endParaRPr lang="en-US" sz="3200" dirty="0"/>
          </a:p>
          <a:p>
            <a:pPr lvl="2">
              <a:buFont typeface="Wingdings" panose="05000000000000000000" pitchFamily="2" charset="2"/>
              <a:buChar char="Ø"/>
            </a:pPr>
            <a:r>
              <a:rPr lang="en-US" sz="3200" dirty="0"/>
              <a:t> Classes</a:t>
            </a:r>
          </a:p>
          <a:p>
            <a:pPr lvl="2">
              <a:buFont typeface="Wingdings" panose="05000000000000000000" pitchFamily="2" charset="2"/>
              <a:buChar char="Ø"/>
            </a:pPr>
            <a:r>
              <a:rPr lang="en-US" sz="3200" dirty="0"/>
              <a:t> Id</a:t>
            </a:r>
          </a:p>
          <a:p>
            <a:pPr lvl="2">
              <a:buFont typeface="Wingdings" panose="05000000000000000000" pitchFamily="2" charset="2"/>
              <a:buChar char="Ø"/>
            </a:pPr>
            <a:r>
              <a:rPr lang="en-US" sz="3200" dirty="0"/>
              <a:t> Universal Selector (*)</a:t>
            </a:r>
          </a:p>
        </p:txBody>
      </p:sp>
    </p:spTree>
    <p:extLst>
      <p:ext uri="{BB962C8B-B14F-4D97-AF65-F5344CB8AC3E}">
        <p14:creationId xmlns:p14="http://schemas.microsoft.com/office/powerpoint/2010/main" val="3369193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CFBF-3C10-4097-9ABE-49E6D4C39094}"/>
              </a:ext>
            </a:extLst>
          </p:cNvPr>
          <p:cNvSpPr>
            <a:spLocks noGrp="1"/>
          </p:cNvSpPr>
          <p:nvPr>
            <p:ph type="title"/>
          </p:nvPr>
        </p:nvSpPr>
        <p:spPr/>
        <p:txBody>
          <a:bodyPr/>
          <a:lstStyle/>
          <a:p>
            <a:r>
              <a:rPr lang="en-IN" dirty="0"/>
              <a:t>CSS ID SELECTOR</a:t>
            </a:r>
          </a:p>
        </p:txBody>
      </p:sp>
      <p:sp>
        <p:nvSpPr>
          <p:cNvPr id="3" name="Content Placeholder 2">
            <a:extLst>
              <a:ext uri="{FF2B5EF4-FFF2-40B4-BE49-F238E27FC236}">
                <a16:creationId xmlns:a16="http://schemas.microsoft.com/office/drawing/2014/main" id="{416A4888-61F1-45AD-A2EB-DD1B1CDA92AB}"/>
              </a:ext>
            </a:extLst>
          </p:cNvPr>
          <p:cNvSpPr>
            <a:spLocks noGrp="1"/>
          </p:cNvSpPr>
          <p:nvPr>
            <p:ph sz="quarter" idx="1"/>
          </p:nvPr>
        </p:nvSpPr>
        <p:spPr>
          <a:xfrm>
            <a:off x="838200" y="1825625"/>
            <a:ext cx="4489174" cy="4351338"/>
          </a:xfrm>
        </p:spPr>
        <p:txBody>
          <a:bodyPr>
            <a:normAutofit/>
          </a:bodyPr>
          <a:lstStyle/>
          <a:p>
            <a:r>
              <a:rPr lang="en-US" sz="2400" dirty="0"/>
              <a:t>The id selector uses the id attribute of an HTML element to select a specific element.</a:t>
            </a:r>
          </a:p>
          <a:p>
            <a:r>
              <a:rPr lang="en-US" sz="2400" dirty="0"/>
              <a:t>The id of an element is unique within a page, so the id selector is used to select one unique element!</a:t>
            </a:r>
          </a:p>
          <a:p>
            <a:r>
              <a:rPr lang="en-US" sz="2400" dirty="0"/>
              <a:t>To select an element with a specific id, write a hash (#) character, followed by the id of the element.</a:t>
            </a:r>
          </a:p>
          <a:p>
            <a:endParaRPr lang="en-IN" sz="2400" dirty="0"/>
          </a:p>
        </p:txBody>
      </p:sp>
      <p:sp>
        <p:nvSpPr>
          <p:cNvPr id="4" name="Rectangle 3">
            <a:extLst>
              <a:ext uri="{FF2B5EF4-FFF2-40B4-BE49-F238E27FC236}">
                <a16:creationId xmlns:a16="http://schemas.microsoft.com/office/drawing/2014/main" id="{DB844DF6-E3BB-4BD7-BD76-ACCF9B49DE97}"/>
              </a:ext>
            </a:extLst>
          </p:cNvPr>
          <p:cNvSpPr/>
          <p:nvPr/>
        </p:nvSpPr>
        <p:spPr>
          <a:xfrm>
            <a:off x="6649940" y="1825625"/>
            <a:ext cx="4306957" cy="38164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400" dirty="0"/>
              <a:t>&lt;html&gt;</a:t>
            </a:r>
          </a:p>
          <a:p>
            <a:r>
              <a:rPr lang="en-IN" sz="1400" dirty="0"/>
              <a:t>&lt;head&gt;</a:t>
            </a:r>
          </a:p>
          <a:p>
            <a:r>
              <a:rPr lang="en-IN" sz="1400" dirty="0"/>
              <a:t>&lt;style&gt;</a:t>
            </a:r>
          </a:p>
          <a:p>
            <a:r>
              <a:rPr lang="en-IN" sz="1400" dirty="0"/>
              <a:t>#para1 {</a:t>
            </a:r>
          </a:p>
          <a:p>
            <a:r>
              <a:rPr lang="en-IN" sz="1400" dirty="0"/>
              <a:t>  text-align: </a:t>
            </a:r>
            <a:r>
              <a:rPr lang="en-IN" sz="1400" dirty="0" err="1"/>
              <a:t>center</a:t>
            </a:r>
            <a:r>
              <a:rPr lang="en-IN" sz="1400" dirty="0"/>
              <a:t>;</a:t>
            </a:r>
          </a:p>
          <a:p>
            <a:r>
              <a:rPr lang="en-IN" sz="1400" dirty="0"/>
              <a:t>  </a:t>
            </a:r>
            <a:r>
              <a:rPr lang="en-IN" sz="1400" dirty="0" err="1"/>
              <a:t>color</a:t>
            </a:r>
            <a:r>
              <a:rPr lang="en-IN" sz="1400" dirty="0"/>
              <a:t>: red;</a:t>
            </a:r>
          </a:p>
          <a:p>
            <a:r>
              <a:rPr lang="en-IN" sz="1400" dirty="0"/>
              <a:t>}</a:t>
            </a:r>
          </a:p>
          <a:p>
            <a:r>
              <a:rPr lang="en-IN" sz="1400" dirty="0"/>
              <a:t>&lt;/style&gt;</a:t>
            </a:r>
          </a:p>
          <a:p>
            <a:r>
              <a:rPr lang="en-IN" sz="1400" dirty="0"/>
              <a:t>&lt;/head&gt;</a:t>
            </a:r>
          </a:p>
          <a:p>
            <a:r>
              <a:rPr lang="en-IN" sz="1400" dirty="0"/>
              <a:t>&lt;body&gt;</a:t>
            </a:r>
          </a:p>
          <a:p>
            <a:endParaRPr lang="en-IN" sz="1400" dirty="0"/>
          </a:p>
          <a:p>
            <a:r>
              <a:rPr lang="en-IN" sz="1400" dirty="0"/>
              <a:t>&lt;p id="para1"&gt;Hello World!&lt;/p&gt;</a:t>
            </a:r>
          </a:p>
          <a:p>
            <a:r>
              <a:rPr lang="en-IN" sz="1400" dirty="0"/>
              <a:t>&lt;p&gt;This paragraph is not affected by the style.&lt;/p&gt;</a:t>
            </a:r>
          </a:p>
          <a:p>
            <a:endParaRPr lang="en-IN" sz="1400" dirty="0"/>
          </a:p>
          <a:p>
            <a:r>
              <a:rPr lang="en-IN" sz="1400" dirty="0"/>
              <a:t>&lt;/body&gt;</a:t>
            </a:r>
          </a:p>
          <a:p>
            <a:r>
              <a:rPr lang="en-IN" sz="1400" dirty="0"/>
              <a:t>&lt;/html&gt;</a:t>
            </a:r>
          </a:p>
          <a:p>
            <a:endParaRPr lang="en-IN" dirty="0"/>
          </a:p>
        </p:txBody>
      </p:sp>
      <p:sp>
        <p:nvSpPr>
          <p:cNvPr id="5" name="Rectangle 4">
            <a:extLst>
              <a:ext uri="{FF2B5EF4-FFF2-40B4-BE49-F238E27FC236}">
                <a16:creationId xmlns:a16="http://schemas.microsoft.com/office/drawing/2014/main" id="{E06A1626-4D90-43AC-818D-D1565F051DA6}"/>
              </a:ext>
            </a:extLst>
          </p:cNvPr>
          <p:cNvSpPr/>
          <p:nvPr/>
        </p:nvSpPr>
        <p:spPr>
          <a:xfrm>
            <a:off x="2704466" y="6123543"/>
            <a:ext cx="5638082" cy="369332"/>
          </a:xfrm>
          <a:prstGeom prst="rect">
            <a:avLst/>
          </a:prstGeom>
        </p:spPr>
        <p:txBody>
          <a:bodyPr wrap="none">
            <a:spAutoFit/>
          </a:bodyPr>
          <a:lstStyle/>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An id name cannot start with a number!</a:t>
            </a:r>
            <a:endParaRPr lang="en-IN" dirty="0"/>
          </a:p>
        </p:txBody>
      </p:sp>
    </p:spTree>
    <p:extLst>
      <p:ext uri="{BB962C8B-B14F-4D97-AF65-F5344CB8AC3E}">
        <p14:creationId xmlns:p14="http://schemas.microsoft.com/office/powerpoint/2010/main" val="551114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6A1626-4D90-43AC-818D-D1565F051DA6}"/>
              </a:ext>
            </a:extLst>
          </p:cNvPr>
          <p:cNvSpPr/>
          <p:nvPr/>
        </p:nvSpPr>
        <p:spPr>
          <a:xfrm>
            <a:off x="2704466" y="6123543"/>
            <a:ext cx="5638082" cy="369332"/>
          </a:xfrm>
          <a:prstGeom prst="rect">
            <a:avLst/>
          </a:prstGeom>
        </p:spPr>
        <p:txBody>
          <a:bodyPr wrap="none">
            <a:spAutoFit/>
          </a:bodyPr>
          <a:lstStyle/>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An id name cannot start with a number!</a:t>
            </a:r>
            <a:endParaRPr lang="en-IN" dirty="0"/>
          </a:p>
        </p:txBody>
      </p:sp>
      <p:pic>
        <p:nvPicPr>
          <p:cNvPr id="8" name="Picture 7"/>
          <p:cNvPicPr>
            <a:picLocks noChangeAspect="1"/>
          </p:cNvPicPr>
          <p:nvPr/>
        </p:nvPicPr>
        <p:blipFill>
          <a:blip r:embed="rId2"/>
          <a:stretch>
            <a:fillRect/>
          </a:stretch>
        </p:blipFill>
        <p:spPr>
          <a:xfrm>
            <a:off x="512240" y="407380"/>
            <a:ext cx="11388651" cy="6243586"/>
          </a:xfrm>
          <a:prstGeom prst="rect">
            <a:avLst/>
          </a:prstGeom>
        </p:spPr>
      </p:pic>
    </p:spTree>
    <p:extLst>
      <p:ext uri="{BB962C8B-B14F-4D97-AF65-F5344CB8AC3E}">
        <p14:creationId xmlns:p14="http://schemas.microsoft.com/office/powerpoint/2010/main" val="143553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6A2F-44C3-4FE7-879E-948028384888}"/>
              </a:ext>
            </a:extLst>
          </p:cNvPr>
          <p:cNvSpPr>
            <a:spLocks noGrp="1"/>
          </p:cNvSpPr>
          <p:nvPr>
            <p:ph type="title"/>
          </p:nvPr>
        </p:nvSpPr>
        <p:spPr/>
        <p:txBody>
          <a:bodyPr/>
          <a:lstStyle/>
          <a:p>
            <a:r>
              <a:rPr lang="en-IN" dirty="0"/>
              <a:t>CSS CLASS</a:t>
            </a:r>
          </a:p>
        </p:txBody>
      </p:sp>
      <p:sp>
        <p:nvSpPr>
          <p:cNvPr id="3" name="Content Placeholder 2">
            <a:extLst>
              <a:ext uri="{FF2B5EF4-FFF2-40B4-BE49-F238E27FC236}">
                <a16:creationId xmlns:a16="http://schemas.microsoft.com/office/drawing/2014/main" id="{396721D5-D196-46E7-975D-2A3DB4662D55}"/>
              </a:ext>
            </a:extLst>
          </p:cNvPr>
          <p:cNvSpPr>
            <a:spLocks noGrp="1"/>
          </p:cNvSpPr>
          <p:nvPr>
            <p:ph sz="quarter" idx="1"/>
          </p:nvPr>
        </p:nvSpPr>
        <p:spPr>
          <a:xfrm>
            <a:off x="838200" y="1825625"/>
            <a:ext cx="5257800" cy="4351338"/>
          </a:xfrm>
        </p:spPr>
        <p:txBody>
          <a:bodyPr/>
          <a:lstStyle/>
          <a:p>
            <a:r>
              <a:rPr lang="en-US" dirty="0"/>
              <a:t>The class selector selects HTML elements with a specific class attribute.</a:t>
            </a:r>
          </a:p>
          <a:p>
            <a:r>
              <a:rPr lang="en-US" dirty="0"/>
              <a:t>To select elements with a specific class, write a period (.) character, followed by the class name.</a:t>
            </a:r>
          </a:p>
          <a:p>
            <a:endParaRPr lang="en-IN" dirty="0"/>
          </a:p>
        </p:txBody>
      </p:sp>
      <p:sp>
        <p:nvSpPr>
          <p:cNvPr id="4" name="Rectangle 3">
            <a:extLst>
              <a:ext uri="{FF2B5EF4-FFF2-40B4-BE49-F238E27FC236}">
                <a16:creationId xmlns:a16="http://schemas.microsoft.com/office/drawing/2014/main" id="{A9CA76F5-9D46-45B7-AE76-B6B521AB5F27}"/>
              </a:ext>
            </a:extLst>
          </p:cNvPr>
          <p:cNvSpPr/>
          <p:nvPr/>
        </p:nvSpPr>
        <p:spPr>
          <a:xfrm>
            <a:off x="838200" y="5807631"/>
            <a:ext cx="5846472" cy="369332"/>
          </a:xfrm>
          <a:prstGeom prst="rect">
            <a:avLst/>
          </a:prstGeom>
        </p:spPr>
        <p:txBody>
          <a:bodyPr wrap="none">
            <a:spAutoFit/>
          </a:bodyPr>
          <a:lstStyle/>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A class name cannot start with a number!</a:t>
            </a:r>
            <a:endParaRPr lang="en-IN" dirty="0"/>
          </a:p>
        </p:txBody>
      </p:sp>
      <p:sp>
        <p:nvSpPr>
          <p:cNvPr id="5" name="Rectangle 4">
            <a:extLst>
              <a:ext uri="{FF2B5EF4-FFF2-40B4-BE49-F238E27FC236}">
                <a16:creationId xmlns:a16="http://schemas.microsoft.com/office/drawing/2014/main" id="{4D8369F4-5C21-4678-8E34-0DB7DEE77979}"/>
              </a:ext>
            </a:extLst>
          </p:cNvPr>
          <p:cNvSpPr/>
          <p:nvPr/>
        </p:nvSpPr>
        <p:spPr>
          <a:xfrm>
            <a:off x="6793064" y="1825625"/>
            <a:ext cx="5149795"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1400" dirty="0"/>
              <a:t>&lt;html&gt;</a:t>
            </a:r>
          </a:p>
          <a:p>
            <a:r>
              <a:rPr lang="en-IN" sz="1400" dirty="0"/>
              <a:t>&lt;head&gt;</a:t>
            </a:r>
          </a:p>
          <a:p>
            <a:r>
              <a:rPr lang="en-IN" sz="1400" dirty="0"/>
              <a:t>&lt;style&gt;</a:t>
            </a:r>
          </a:p>
          <a:p>
            <a:r>
              <a:rPr lang="en-IN" sz="1400" dirty="0" err="1"/>
              <a:t>p.center</a:t>
            </a:r>
            <a:r>
              <a:rPr lang="en-IN" sz="1400" dirty="0"/>
              <a:t> {</a:t>
            </a:r>
          </a:p>
          <a:p>
            <a:r>
              <a:rPr lang="en-IN" sz="1400" dirty="0"/>
              <a:t>  text-align: </a:t>
            </a:r>
            <a:r>
              <a:rPr lang="en-IN" sz="1400" dirty="0" err="1"/>
              <a:t>center</a:t>
            </a:r>
            <a:r>
              <a:rPr lang="en-IN" sz="1400" dirty="0"/>
              <a:t>;</a:t>
            </a:r>
          </a:p>
          <a:p>
            <a:r>
              <a:rPr lang="en-IN" sz="1400" dirty="0"/>
              <a:t>  </a:t>
            </a:r>
            <a:r>
              <a:rPr lang="en-IN" sz="1400" dirty="0" err="1"/>
              <a:t>color</a:t>
            </a:r>
            <a:r>
              <a:rPr lang="en-IN" sz="1400" dirty="0"/>
              <a:t>: red;</a:t>
            </a:r>
          </a:p>
          <a:p>
            <a:r>
              <a:rPr lang="en-IN" sz="1400" dirty="0"/>
              <a:t>}</a:t>
            </a:r>
          </a:p>
          <a:p>
            <a:r>
              <a:rPr lang="en-IN" sz="1400" dirty="0"/>
              <a:t>&lt;/style&gt;</a:t>
            </a:r>
          </a:p>
          <a:p>
            <a:r>
              <a:rPr lang="en-IN" sz="1400" dirty="0"/>
              <a:t>&lt;/head&gt;</a:t>
            </a:r>
          </a:p>
          <a:p>
            <a:r>
              <a:rPr lang="en-IN" sz="1400" dirty="0"/>
              <a:t>&lt;body&gt;</a:t>
            </a:r>
          </a:p>
          <a:p>
            <a:endParaRPr lang="en-IN" sz="1400" dirty="0"/>
          </a:p>
          <a:p>
            <a:r>
              <a:rPr lang="en-IN" sz="1400" dirty="0"/>
              <a:t>&lt;h1 class="</a:t>
            </a:r>
            <a:r>
              <a:rPr lang="en-IN" sz="1400" dirty="0" err="1"/>
              <a:t>center</a:t>
            </a:r>
            <a:r>
              <a:rPr lang="en-IN" sz="1400" dirty="0"/>
              <a:t>"&gt;This heading will not be affected&lt;/h1&gt;</a:t>
            </a:r>
          </a:p>
          <a:p>
            <a:r>
              <a:rPr lang="en-IN" sz="1400" dirty="0"/>
              <a:t>&lt;p class="</a:t>
            </a:r>
            <a:r>
              <a:rPr lang="en-IN" sz="1400" dirty="0" err="1"/>
              <a:t>center</a:t>
            </a:r>
            <a:r>
              <a:rPr lang="en-IN" sz="1400" dirty="0"/>
              <a:t>"&gt;This paragraph will be red and </a:t>
            </a:r>
            <a:r>
              <a:rPr lang="en-IN" sz="1400" dirty="0" err="1"/>
              <a:t>center</a:t>
            </a:r>
            <a:r>
              <a:rPr lang="en-IN" sz="1400" dirty="0"/>
              <a:t>-aligned.&lt;/p&gt; </a:t>
            </a:r>
          </a:p>
          <a:p>
            <a:r>
              <a:rPr lang="en-IN" sz="1400" dirty="0"/>
              <a:t>&lt;/body&gt;</a:t>
            </a:r>
          </a:p>
          <a:p>
            <a:r>
              <a:rPr lang="en-IN" sz="1400" dirty="0"/>
              <a:t>&lt;/html&gt;</a:t>
            </a:r>
          </a:p>
        </p:txBody>
      </p:sp>
    </p:spTree>
    <p:extLst>
      <p:ext uri="{BB962C8B-B14F-4D97-AF65-F5344CB8AC3E}">
        <p14:creationId xmlns:p14="http://schemas.microsoft.com/office/powerpoint/2010/main" val="25373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3933-A7A6-4DFC-8AD2-38CA529EA995}"/>
              </a:ext>
            </a:extLst>
          </p:cNvPr>
          <p:cNvSpPr>
            <a:spLocks noGrp="1"/>
          </p:cNvSpPr>
          <p:nvPr>
            <p:ph type="title"/>
          </p:nvPr>
        </p:nvSpPr>
        <p:spPr/>
        <p:txBody>
          <a:bodyPr/>
          <a:lstStyle/>
          <a:p>
            <a:r>
              <a:rPr lang="en-IN" dirty="0"/>
              <a:t>CSS UNIVERSAL SELECTOR (*)</a:t>
            </a:r>
          </a:p>
        </p:txBody>
      </p:sp>
      <p:sp>
        <p:nvSpPr>
          <p:cNvPr id="3" name="Content Placeholder 2">
            <a:extLst>
              <a:ext uri="{FF2B5EF4-FFF2-40B4-BE49-F238E27FC236}">
                <a16:creationId xmlns:a16="http://schemas.microsoft.com/office/drawing/2014/main" id="{6B0BC5A3-24C6-472C-9B88-B6AE1C260A4F}"/>
              </a:ext>
            </a:extLst>
          </p:cNvPr>
          <p:cNvSpPr>
            <a:spLocks noGrp="1"/>
          </p:cNvSpPr>
          <p:nvPr>
            <p:ph sz="quarter" idx="1"/>
          </p:nvPr>
        </p:nvSpPr>
        <p:spPr>
          <a:xfrm>
            <a:off x="703028" y="1612583"/>
            <a:ext cx="10515600" cy="4351338"/>
          </a:xfrm>
        </p:spPr>
        <p:txBody>
          <a:bodyPr/>
          <a:lstStyle/>
          <a:p>
            <a:r>
              <a:rPr lang="en-US" dirty="0"/>
              <a:t>The universal selector (*) selects all HTML elements on the page.</a:t>
            </a:r>
          </a:p>
          <a:p>
            <a:pPr marL="0" indent="0">
              <a:buNone/>
            </a:pPr>
            <a:endParaRPr lang="en-US" dirty="0"/>
          </a:p>
        </p:txBody>
      </p:sp>
      <p:sp>
        <p:nvSpPr>
          <p:cNvPr id="4" name="Rectangle 3">
            <a:extLst>
              <a:ext uri="{FF2B5EF4-FFF2-40B4-BE49-F238E27FC236}">
                <a16:creationId xmlns:a16="http://schemas.microsoft.com/office/drawing/2014/main" id="{50DE1E18-DB68-43B6-B3AC-C2EEB526936F}"/>
              </a:ext>
            </a:extLst>
          </p:cNvPr>
          <p:cNvSpPr/>
          <p:nvPr/>
        </p:nvSpPr>
        <p:spPr>
          <a:xfrm>
            <a:off x="550232" y="2529109"/>
            <a:ext cx="6096000" cy="375487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IN" sz="1400" dirty="0"/>
              <a:t>&lt;html&gt;</a:t>
            </a:r>
          </a:p>
          <a:p>
            <a:r>
              <a:rPr lang="en-IN" sz="1400" dirty="0"/>
              <a:t>&lt;head&gt;</a:t>
            </a:r>
          </a:p>
          <a:p>
            <a:r>
              <a:rPr lang="en-IN" sz="1400" dirty="0"/>
              <a:t>&lt;style&gt;</a:t>
            </a:r>
          </a:p>
          <a:p>
            <a:r>
              <a:rPr lang="en-IN" sz="1400" dirty="0"/>
              <a:t>* {</a:t>
            </a:r>
          </a:p>
          <a:p>
            <a:r>
              <a:rPr lang="en-IN" sz="1400" dirty="0"/>
              <a:t>  text-align: </a:t>
            </a:r>
            <a:r>
              <a:rPr lang="en-IN" sz="1400" dirty="0" err="1"/>
              <a:t>center</a:t>
            </a:r>
            <a:r>
              <a:rPr lang="en-IN" sz="1400" dirty="0"/>
              <a:t>;</a:t>
            </a:r>
          </a:p>
          <a:p>
            <a:r>
              <a:rPr lang="en-IN" sz="1400" dirty="0"/>
              <a:t>  </a:t>
            </a:r>
            <a:r>
              <a:rPr lang="en-IN" sz="1400" dirty="0" err="1"/>
              <a:t>color</a:t>
            </a:r>
            <a:r>
              <a:rPr lang="en-IN" sz="1400" dirty="0"/>
              <a:t>: blue;</a:t>
            </a:r>
          </a:p>
          <a:p>
            <a:r>
              <a:rPr lang="en-IN" sz="1400" dirty="0"/>
              <a:t>}</a:t>
            </a:r>
          </a:p>
          <a:p>
            <a:r>
              <a:rPr lang="en-IN" sz="1400" dirty="0"/>
              <a:t>&lt;/style&gt;</a:t>
            </a:r>
          </a:p>
          <a:p>
            <a:r>
              <a:rPr lang="en-IN" sz="1400" dirty="0"/>
              <a:t>&lt;/head&gt;</a:t>
            </a:r>
          </a:p>
          <a:p>
            <a:r>
              <a:rPr lang="en-IN" sz="1400" dirty="0"/>
              <a:t>&lt;body&gt;</a:t>
            </a:r>
          </a:p>
          <a:p>
            <a:r>
              <a:rPr lang="en-IN" sz="1400" dirty="0"/>
              <a:t>&lt;h1&gt;Hello world!&lt;/h1&gt;</a:t>
            </a:r>
          </a:p>
          <a:p>
            <a:r>
              <a:rPr lang="en-IN" sz="1400" dirty="0"/>
              <a:t>&lt;p&gt;Every element on the page will be affected by the style.&lt;/p&gt;</a:t>
            </a:r>
          </a:p>
          <a:p>
            <a:r>
              <a:rPr lang="en-IN" sz="1400" dirty="0"/>
              <a:t>&lt;p id="para1"&gt;Me too!&lt;/p&gt;</a:t>
            </a:r>
          </a:p>
          <a:p>
            <a:r>
              <a:rPr lang="en-IN" sz="1400" dirty="0"/>
              <a:t>&lt;p&gt;And me!&lt;/p&gt;</a:t>
            </a:r>
          </a:p>
          <a:p>
            <a:endParaRPr lang="en-IN" sz="1400" dirty="0"/>
          </a:p>
          <a:p>
            <a:r>
              <a:rPr lang="en-IN" sz="1400" dirty="0"/>
              <a:t>&lt;/body&gt;</a:t>
            </a:r>
          </a:p>
          <a:p>
            <a:r>
              <a:rPr lang="en-IN" sz="1400" dirty="0"/>
              <a:t>&lt;/html&gt;</a:t>
            </a:r>
          </a:p>
        </p:txBody>
      </p:sp>
      <p:pic>
        <p:nvPicPr>
          <p:cNvPr id="5" name="Picture 4">
            <a:extLst>
              <a:ext uri="{FF2B5EF4-FFF2-40B4-BE49-F238E27FC236}">
                <a16:creationId xmlns:a16="http://schemas.microsoft.com/office/drawing/2014/main" id="{DFB1E920-0056-40E3-B098-7D1AEA1CCB60}"/>
              </a:ext>
            </a:extLst>
          </p:cNvPr>
          <p:cNvPicPr>
            <a:picLocks noChangeAspect="1"/>
          </p:cNvPicPr>
          <p:nvPr/>
        </p:nvPicPr>
        <p:blipFill>
          <a:blip r:embed="rId2"/>
          <a:stretch>
            <a:fillRect/>
          </a:stretch>
        </p:blipFill>
        <p:spPr>
          <a:xfrm>
            <a:off x="7069372" y="3187839"/>
            <a:ext cx="4572396" cy="2057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642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9969" y="499183"/>
            <a:ext cx="10834750" cy="5487732"/>
          </a:xfrm>
          <a:prstGeom prst="rect">
            <a:avLst/>
          </a:prstGeom>
        </p:spPr>
      </p:pic>
    </p:spTree>
    <p:extLst>
      <p:ext uri="{BB962C8B-B14F-4D97-AF65-F5344CB8AC3E}">
        <p14:creationId xmlns:p14="http://schemas.microsoft.com/office/powerpoint/2010/main" val="2628741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79720" y="0"/>
            <a:ext cx="7070158" cy="6491585"/>
          </a:xfrm>
          <a:prstGeom prst="rect">
            <a:avLst/>
          </a:prstGeom>
        </p:spPr>
      </p:pic>
    </p:spTree>
    <p:extLst>
      <p:ext uri="{BB962C8B-B14F-4D97-AF65-F5344CB8AC3E}">
        <p14:creationId xmlns:p14="http://schemas.microsoft.com/office/powerpoint/2010/main" val="147500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7136" y="478828"/>
            <a:ext cx="10933176" cy="3662541"/>
          </a:xfrm>
          <a:prstGeom prst="rect">
            <a:avLst/>
          </a:prstGeom>
        </p:spPr>
        <p:txBody>
          <a:bodyPr wrap="square">
            <a:spAutoFit/>
          </a:bodyPr>
          <a:lstStyle/>
          <a:p>
            <a:pPr algn="ctr" fontAlgn="base"/>
            <a:r>
              <a:rPr lang="en-US" sz="3600" b="1" dirty="0">
                <a:solidFill>
                  <a:srgbClr val="273239"/>
                </a:solidFill>
                <a:latin typeface="Nunito"/>
              </a:rPr>
              <a:t>TYPES OF CSS</a:t>
            </a:r>
          </a:p>
          <a:p>
            <a:pPr fontAlgn="base"/>
            <a:endParaRPr lang="en-US" sz="2800" dirty="0">
              <a:solidFill>
                <a:srgbClr val="273239"/>
              </a:solidFill>
              <a:latin typeface="Nunito"/>
            </a:endParaRPr>
          </a:p>
          <a:p>
            <a:pPr fontAlgn="base"/>
            <a:endParaRPr lang="en-US" sz="2800" dirty="0">
              <a:solidFill>
                <a:srgbClr val="273239"/>
              </a:solidFill>
              <a:latin typeface="Nunito"/>
            </a:endParaRPr>
          </a:p>
          <a:p>
            <a:pPr fontAlgn="base">
              <a:buFont typeface="Arial" panose="020B0604020202020204" pitchFamily="34" charset="0"/>
              <a:buChar char="•"/>
            </a:pPr>
            <a:r>
              <a:rPr lang="en-US" sz="2800" dirty="0">
                <a:solidFill>
                  <a:srgbClr val="273239"/>
                </a:solidFill>
                <a:latin typeface="Nunito"/>
              </a:rPr>
              <a:t>Inline CSS</a:t>
            </a:r>
          </a:p>
          <a:p>
            <a:pPr fontAlgn="base">
              <a:buFont typeface="Arial" panose="020B0604020202020204" pitchFamily="34" charset="0"/>
              <a:buChar char="•"/>
            </a:pPr>
            <a:endParaRPr lang="en-US" sz="2800" dirty="0">
              <a:solidFill>
                <a:srgbClr val="273239"/>
              </a:solidFill>
              <a:latin typeface="Nunito"/>
            </a:endParaRPr>
          </a:p>
          <a:p>
            <a:pPr fontAlgn="base">
              <a:buFont typeface="Arial" panose="020B0604020202020204" pitchFamily="34" charset="0"/>
              <a:buChar char="•"/>
            </a:pPr>
            <a:r>
              <a:rPr lang="en-US" sz="2800" dirty="0">
                <a:solidFill>
                  <a:srgbClr val="273239"/>
                </a:solidFill>
                <a:latin typeface="Nunito"/>
              </a:rPr>
              <a:t>Internal or Embedded CSS</a:t>
            </a:r>
          </a:p>
          <a:p>
            <a:pPr fontAlgn="base">
              <a:buFont typeface="Arial" panose="020B0604020202020204" pitchFamily="34" charset="0"/>
              <a:buChar char="•"/>
            </a:pPr>
            <a:endParaRPr lang="en-US" sz="2800" dirty="0">
              <a:solidFill>
                <a:srgbClr val="273239"/>
              </a:solidFill>
              <a:latin typeface="Nunito"/>
            </a:endParaRPr>
          </a:p>
          <a:p>
            <a:pPr fontAlgn="base">
              <a:buFont typeface="Arial" panose="020B0604020202020204" pitchFamily="34" charset="0"/>
              <a:buChar char="•"/>
            </a:pPr>
            <a:r>
              <a:rPr lang="en-US" sz="2800" dirty="0">
                <a:solidFill>
                  <a:srgbClr val="273239"/>
                </a:solidFill>
                <a:latin typeface="Nunito"/>
              </a:rPr>
              <a:t>External CSS</a:t>
            </a:r>
            <a:endParaRPr lang="en-US" sz="2800" b="0" i="0" dirty="0">
              <a:solidFill>
                <a:srgbClr val="273239"/>
              </a:solidFill>
              <a:effectLst/>
              <a:latin typeface="Nunito"/>
            </a:endParaRPr>
          </a:p>
        </p:txBody>
      </p:sp>
    </p:spTree>
    <p:extLst>
      <p:ext uri="{BB962C8B-B14F-4D97-AF65-F5344CB8AC3E}">
        <p14:creationId xmlns:p14="http://schemas.microsoft.com/office/powerpoint/2010/main" val="1795558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9479-FDA6-40E5-8601-FC78B7AE52C4}"/>
              </a:ext>
            </a:extLst>
          </p:cNvPr>
          <p:cNvSpPr>
            <a:spLocks noGrp="1"/>
          </p:cNvSpPr>
          <p:nvPr>
            <p:ph type="title"/>
          </p:nvPr>
        </p:nvSpPr>
        <p:spPr/>
        <p:txBody>
          <a:bodyPr/>
          <a:lstStyle/>
          <a:p>
            <a:r>
              <a:rPr lang="en-IN" dirty="0"/>
              <a:t>CSS</a:t>
            </a:r>
          </a:p>
        </p:txBody>
      </p:sp>
      <p:sp>
        <p:nvSpPr>
          <p:cNvPr id="3" name="Content Placeholder 2">
            <a:extLst>
              <a:ext uri="{FF2B5EF4-FFF2-40B4-BE49-F238E27FC236}">
                <a16:creationId xmlns:a16="http://schemas.microsoft.com/office/drawing/2014/main" id="{533A3F2D-D28B-4EB7-B0C7-247882E86FFA}"/>
              </a:ext>
            </a:extLst>
          </p:cNvPr>
          <p:cNvSpPr>
            <a:spLocks noGrp="1"/>
          </p:cNvSpPr>
          <p:nvPr>
            <p:ph sz="quarter" idx="1"/>
          </p:nvPr>
        </p:nvSpPr>
        <p:spPr/>
        <p:txBody>
          <a:bodyPr/>
          <a:lstStyle/>
          <a:p>
            <a:r>
              <a:rPr lang="en-US" dirty="0"/>
              <a:t>CSS stands for Cascading Style Sheets</a:t>
            </a:r>
          </a:p>
          <a:p>
            <a:r>
              <a:rPr lang="en-US" dirty="0"/>
              <a:t>CSS describes how HTML elements are to be displayed on screen, paper, or in other media</a:t>
            </a:r>
          </a:p>
          <a:p>
            <a:r>
              <a:rPr lang="en-US" dirty="0"/>
              <a:t>CSS saves a lot of work. It can control the layout of multiple web pages all at once</a:t>
            </a:r>
          </a:p>
          <a:p>
            <a:r>
              <a:rPr lang="en-US" dirty="0"/>
              <a:t>External stylesheets are stored in CSS files</a:t>
            </a:r>
          </a:p>
          <a:p>
            <a:endParaRPr lang="en-IN" dirty="0"/>
          </a:p>
        </p:txBody>
      </p:sp>
    </p:spTree>
    <p:extLst>
      <p:ext uri="{BB962C8B-B14F-4D97-AF65-F5344CB8AC3E}">
        <p14:creationId xmlns:p14="http://schemas.microsoft.com/office/powerpoint/2010/main" val="349430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490" y="340325"/>
            <a:ext cx="9601538" cy="5434833"/>
          </a:xfrm>
          <a:prstGeom prst="rect">
            <a:avLst/>
          </a:prstGeom>
        </p:spPr>
      </p:pic>
    </p:spTree>
    <p:extLst>
      <p:ext uri="{BB962C8B-B14F-4D97-AF65-F5344CB8AC3E}">
        <p14:creationId xmlns:p14="http://schemas.microsoft.com/office/powerpoint/2010/main" val="3674095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9530" y="319086"/>
            <a:ext cx="8549077" cy="3492518"/>
          </a:xfrm>
          <a:prstGeom prst="rect">
            <a:avLst/>
          </a:prstGeom>
        </p:spPr>
      </p:pic>
      <p:pic>
        <p:nvPicPr>
          <p:cNvPr id="4" name="Picture 3"/>
          <p:cNvPicPr>
            <a:picLocks noChangeAspect="1"/>
          </p:cNvPicPr>
          <p:nvPr/>
        </p:nvPicPr>
        <p:blipFill>
          <a:blip r:embed="rId3"/>
          <a:stretch>
            <a:fillRect/>
          </a:stretch>
        </p:blipFill>
        <p:spPr>
          <a:xfrm>
            <a:off x="7910991" y="4207358"/>
            <a:ext cx="3993226" cy="1966130"/>
          </a:xfrm>
          <a:prstGeom prst="rect">
            <a:avLst/>
          </a:prstGeom>
        </p:spPr>
      </p:pic>
    </p:spTree>
    <p:extLst>
      <p:ext uri="{BB962C8B-B14F-4D97-AF65-F5344CB8AC3E}">
        <p14:creationId xmlns:p14="http://schemas.microsoft.com/office/powerpoint/2010/main" val="318326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743" y="144208"/>
            <a:ext cx="8268417" cy="3932261"/>
          </a:xfrm>
          <a:prstGeom prst="rect">
            <a:avLst/>
          </a:prstGeom>
        </p:spPr>
      </p:pic>
      <p:pic>
        <p:nvPicPr>
          <p:cNvPr id="5" name="Picture 4"/>
          <p:cNvPicPr>
            <a:picLocks noChangeAspect="1"/>
          </p:cNvPicPr>
          <p:nvPr/>
        </p:nvPicPr>
        <p:blipFill>
          <a:blip r:embed="rId3"/>
          <a:stretch>
            <a:fillRect/>
          </a:stretch>
        </p:blipFill>
        <p:spPr>
          <a:xfrm>
            <a:off x="3132065" y="4076469"/>
            <a:ext cx="8237934" cy="2438611"/>
          </a:xfrm>
          <a:prstGeom prst="rect">
            <a:avLst/>
          </a:prstGeom>
        </p:spPr>
      </p:pic>
    </p:spTree>
    <p:extLst>
      <p:ext uri="{BB962C8B-B14F-4D97-AF65-F5344CB8AC3E}">
        <p14:creationId xmlns:p14="http://schemas.microsoft.com/office/powerpoint/2010/main" val="3824594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5937" y="349919"/>
            <a:ext cx="8101318" cy="6351098"/>
          </a:xfrm>
          <a:prstGeom prst="rect">
            <a:avLst/>
          </a:prstGeom>
        </p:spPr>
      </p:pic>
    </p:spTree>
    <p:extLst>
      <p:ext uri="{BB962C8B-B14F-4D97-AF65-F5344CB8AC3E}">
        <p14:creationId xmlns:p14="http://schemas.microsoft.com/office/powerpoint/2010/main" val="2272164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373" y="180291"/>
            <a:ext cx="8016935" cy="4206605"/>
          </a:xfrm>
          <a:prstGeom prst="rect">
            <a:avLst/>
          </a:prstGeom>
        </p:spPr>
      </p:pic>
      <p:pic>
        <p:nvPicPr>
          <p:cNvPr id="6" name="Picture 5"/>
          <p:cNvPicPr>
            <a:picLocks noChangeAspect="1"/>
          </p:cNvPicPr>
          <p:nvPr/>
        </p:nvPicPr>
        <p:blipFill>
          <a:blip r:embed="rId3"/>
          <a:stretch>
            <a:fillRect/>
          </a:stretch>
        </p:blipFill>
        <p:spPr>
          <a:xfrm>
            <a:off x="8246038" y="3664668"/>
            <a:ext cx="3738180" cy="2736132"/>
          </a:xfrm>
          <a:prstGeom prst="rect">
            <a:avLst/>
          </a:prstGeom>
        </p:spPr>
      </p:pic>
    </p:spTree>
    <p:extLst>
      <p:ext uri="{BB962C8B-B14F-4D97-AF65-F5344CB8AC3E}">
        <p14:creationId xmlns:p14="http://schemas.microsoft.com/office/powerpoint/2010/main" val="4076673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4176" y="544675"/>
            <a:ext cx="9985657" cy="5471114"/>
          </a:xfrm>
          <a:prstGeom prst="rect">
            <a:avLst/>
          </a:prstGeom>
        </p:spPr>
      </p:pic>
    </p:spTree>
    <p:extLst>
      <p:ext uri="{BB962C8B-B14F-4D97-AF65-F5344CB8AC3E}">
        <p14:creationId xmlns:p14="http://schemas.microsoft.com/office/powerpoint/2010/main" val="414328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156E53-DDA9-C36B-706D-D7CF1168A48F}"/>
              </a:ext>
            </a:extLst>
          </p:cNvPr>
          <p:cNvSpPr txBox="1"/>
          <p:nvPr/>
        </p:nvSpPr>
        <p:spPr>
          <a:xfrm>
            <a:off x="987950" y="379877"/>
            <a:ext cx="6094674" cy="461665"/>
          </a:xfrm>
          <a:prstGeom prst="rect">
            <a:avLst/>
          </a:prstGeom>
          <a:noFill/>
        </p:spPr>
        <p:txBody>
          <a:bodyPr wrap="square">
            <a:spAutoFit/>
          </a:bodyPr>
          <a:lstStyle/>
          <a:p>
            <a:pPr algn="l"/>
            <a:r>
              <a:rPr lang="en-US" sz="2400" b="1" i="0" dirty="0">
                <a:solidFill>
                  <a:srgbClr val="000000"/>
                </a:solidFill>
                <a:effectLst/>
                <a:latin typeface="Segoe UI" panose="020B0502040204020203" pitchFamily="34" charset="0"/>
              </a:rPr>
              <a:t>CSS Syntax</a:t>
            </a:r>
          </a:p>
        </p:txBody>
      </p:sp>
      <p:sp>
        <p:nvSpPr>
          <p:cNvPr id="9" name="TextBox 8">
            <a:extLst>
              <a:ext uri="{FF2B5EF4-FFF2-40B4-BE49-F238E27FC236}">
                <a16:creationId xmlns:a16="http://schemas.microsoft.com/office/drawing/2014/main" id="{1E8199F8-C1C8-A4C0-C999-F642F9465BFB}"/>
              </a:ext>
            </a:extLst>
          </p:cNvPr>
          <p:cNvSpPr txBox="1"/>
          <p:nvPr/>
        </p:nvSpPr>
        <p:spPr>
          <a:xfrm>
            <a:off x="709655" y="1100117"/>
            <a:ext cx="10438074" cy="369332"/>
          </a:xfrm>
          <a:prstGeom prst="rect">
            <a:avLst/>
          </a:prstGeom>
          <a:noFill/>
        </p:spPr>
        <p:txBody>
          <a:bodyPr wrap="square">
            <a:spAutoFit/>
          </a:bodyPr>
          <a:lstStyle/>
          <a:p>
            <a:r>
              <a:rPr lang="en-US" b="0" i="0" dirty="0">
                <a:solidFill>
                  <a:srgbClr val="000000"/>
                </a:solidFill>
                <a:effectLst/>
                <a:latin typeface="Verdana" panose="020B0604030504040204" pitchFamily="34" charset="0"/>
              </a:rPr>
              <a:t>A CSS rule consists of a selector and a declaration block.</a:t>
            </a:r>
            <a:endParaRPr lang="en-US" dirty="0"/>
          </a:p>
        </p:txBody>
      </p:sp>
      <p:pic>
        <p:nvPicPr>
          <p:cNvPr id="1030" name="Picture 6" descr="CSS selector">
            <a:extLst>
              <a:ext uri="{FF2B5EF4-FFF2-40B4-BE49-F238E27FC236}">
                <a16:creationId xmlns:a16="http://schemas.microsoft.com/office/drawing/2014/main" id="{D9174022-CBFD-3110-47B7-E88E0054B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556" y="1764952"/>
            <a:ext cx="8319374" cy="11929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027A95-C728-5B40-673E-60742F2D910B}"/>
              </a:ext>
            </a:extLst>
          </p:cNvPr>
          <p:cNvSpPr txBox="1"/>
          <p:nvPr/>
        </p:nvSpPr>
        <p:spPr>
          <a:xfrm>
            <a:off x="317732" y="3499879"/>
            <a:ext cx="11593322" cy="2677656"/>
          </a:xfrm>
          <a:prstGeom prst="rect">
            <a:avLst/>
          </a:prstGeom>
          <a:noFill/>
        </p:spPr>
        <p:txBody>
          <a:bodyPr wrap="square">
            <a:spAutoFit/>
          </a:bodyPr>
          <a:lstStyle/>
          <a:p>
            <a:pPr marL="285750" indent="-285750" algn="l">
              <a:buFont typeface="Arial" panose="020B0604020202020204" pitchFamily="34" charset="0"/>
              <a:buChar char="•"/>
            </a:pPr>
            <a:r>
              <a:rPr lang="en-US" sz="2400" b="0" i="0" dirty="0">
                <a:solidFill>
                  <a:srgbClr val="000000"/>
                </a:solidFill>
                <a:effectLst/>
                <a:latin typeface="Verdana" panose="020B0604030504040204" pitchFamily="34" charset="0"/>
              </a:rPr>
              <a:t>The selector points to the HTML element you want to style.</a:t>
            </a:r>
          </a:p>
          <a:p>
            <a:pPr marL="285750" indent="-285750" algn="l">
              <a:buFont typeface="Arial" panose="020B0604020202020204" pitchFamily="34" charset="0"/>
              <a:buChar char="•"/>
            </a:pPr>
            <a:r>
              <a:rPr lang="en-US" sz="2400" b="0" i="0" dirty="0">
                <a:solidFill>
                  <a:srgbClr val="000000"/>
                </a:solidFill>
                <a:effectLst/>
                <a:latin typeface="Verdana" panose="020B0604030504040204" pitchFamily="34" charset="0"/>
              </a:rPr>
              <a:t>The declaration block contains one or more declarations separated by semicolons.</a:t>
            </a:r>
          </a:p>
          <a:p>
            <a:pPr marL="285750" indent="-285750" algn="l">
              <a:buFont typeface="Arial" panose="020B0604020202020204" pitchFamily="34" charset="0"/>
              <a:buChar char="•"/>
            </a:pPr>
            <a:r>
              <a:rPr lang="en-US" sz="2400" b="0" i="0" dirty="0">
                <a:solidFill>
                  <a:srgbClr val="000000"/>
                </a:solidFill>
                <a:effectLst/>
                <a:latin typeface="Verdana" panose="020B0604030504040204" pitchFamily="34" charset="0"/>
              </a:rPr>
              <a:t>Each declaration includes a CSS property name and a value, separated by a colon.</a:t>
            </a:r>
          </a:p>
          <a:p>
            <a:pPr marL="285750" indent="-285750" algn="l">
              <a:buFont typeface="Arial" panose="020B0604020202020204" pitchFamily="34" charset="0"/>
              <a:buChar char="•"/>
            </a:pPr>
            <a:r>
              <a:rPr lang="en-US" sz="2400" b="0" i="0" dirty="0">
                <a:solidFill>
                  <a:srgbClr val="000000"/>
                </a:solidFill>
                <a:effectLst/>
                <a:latin typeface="Verdana" panose="020B0604030504040204" pitchFamily="34" charset="0"/>
              </a:rPr>
              <a:t>Multiple CSS declarations are separated with semicolons, and declaration blocks are surrounded by curly braces.</a:t>
            </a:r>
          </a:p>
        </p:txBody>
      </p:sp>
    </p:spTree>
    <p:extLst>
      <p:ext uri="{BB962C8B-B14F-4D97-AF65-F5344CB8AC3E}">
        <p14:creationId xmlns:p14="http://schemas.microsoft.com/office/powerpoint/2010/main" val="2737375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059E08-DFBA-0D05-3753-ACEE36D7B9F9}"/>
              </a:ext>
            </a:extLst>
          </p:cNvPr>
          <p:cNvSpPr txBox="1"/>
          <p:nvPr/>
        </p:nvSpPr>
        <p:spPr>
          <a:xfrm>
            <a:off x="1059511" y="330139"/>
            <a:ext cx="6820231" cy="1569660"/>
          </a:xfrm>
          <a:prstGeom prst="rect">
            <a:avLst/>
          </a:prstGeom>
          <a:noFill/>
        </p:spPr>
        <p:txBody>
          <a:bodyPr wrap="square">
            <a:spAutoFit/>
          </a:bodyPr>
          <a:lstStyle/>
          <a:p>
            <a:r>
              <a:rPr lang="en-US" sz="2400" b="0" i="0" dirty="0">
                <a:solidFill>
                  <a:srgbClr val="A52A2A"/>
                </a:solidFill>
                <a:effectLst/>
                <a:latin typeface="Consolas" panose="020B0609020204030204" pitchFamily="49" charset="0"/>
              </a:rPr>
              <a:t>p </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FF0000"/>
                </a:solidFill>
                <a:effectLst/>
                <a:latin typeface="Consolas" panose="020B0609020204030204" pitchFamily="49" charset="0"/>
              </a:rPr>
              <a:t>  color</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 red</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FF0000"/>
                </a:solidFill>
                <a:effectLst/>
                <a:latin typeface="Consolas" panose="020B0609020204030204" pitchFamily="49" charset="0"/>
              </a:rPr>
              <a:t>  text-align</a:t>
            </a:r>
            <a:r>
              <a:rPr lang="en-US" sz="2400" b="0" i="0" dirty="0">
                <a:solidFill>
                  <a:srgbClr val="000000"/>
                </a:solidFill>
                <a:effectLst/>
                <a:latin typeface="Consolas" panose="020B0609020204030204" pitchFamily="49" charset="0"/>
              </a:rPr>
              <a:t>:</a:t>
            </a:r>
            <a:r>
              <a:rPr lang="en-US" sz="2400" b="0" i="0" dirty="0">
                <a:solidFill>
                  <a:srgbClr val="0000CD"/>
                </a:solidFill>
                <a:effectLst/>
                <a:latin typeface="Consolas" panose="020B0609020204030204" pitchFamily="49" charset="0"/>
              </a:rPr>
              <a:t> center</a:t>
            </a:r>
            <a:r>
              <a:rPr lang="en-US" sz="2400" b="0" i="0" dirty="0">
                <a:solidFill>
                  <a:srgbClr val="000000"/>
                </a:solidFill>
                <a:effectLst/>
                <a:latin typeface="Consolas" panose="020B0609020204030204" pitchFamily="49" charset="0"/>
              </a:rPr>
              <a:t>;</a:t>
            </a:r>
            <a:br>
              <a:rPr lang="en-US" sz="2400" b="0" i="0" dirty="0">
                <a:solidFill>
                  <a:srgbClr val="FF0000"/>
                </a:solidFill>
                <a:effectLst/>
                <a:latin typeface="Consolas" panose="020B0609020204030204" pitchFamily="49" charset="0"/>
              </a:rPr>
            </a:br>
            <a:r>
              <a:rPr lang="en-US" sz="2400" b="0" i="0" dirty="0">
                <a:solidFill>
                  <a:srgbClr val="000000"/>
                </a:solidFill>
                <a:effectLst/>
                <a:latin typeface="Consolas" panose="020B0609020204030204" pitchFamily="49" charset="0"/>
              </a:rPr>
              <a:t>}</a:t>
            </a:r>
            <a:endParaRPr lang="en-US" sz="2400" dirty="0"/>
          </a:p>
        </p:txBody>
      </p:sp>
      <p:sp>
        <p:nvSpPr>
          <p:cNvPr id="7" name="Rectangle 2">
            <a:extLst>
              <a:ext uri="{FF2B5EF4-FFF2-40B4-BE49-F238E27FC236}">
                <a16:creationId xmlns:a16="http://schemas.microsoft.com/office/drawing/2014/main" id="{3B6A02FE-4C66-61CD-827B-4A628D5EC335}"/>
              </a:ext>
            </a:extLst>
          </p:cNvPr>
          <p:cNvSpPr>
            <a:spLocks noChangeArrowheads="1"/>
          </p:cNvSpPr>
          <p:nvPr/>
        </p:nvSpPr>
        <p:spPr bwMode="auto">
          <a:xfrm>
            <a:off x="502257" y="2102833"/>
            <a:ext cx="11187486" cy="1415772"/>
          </a:xfrm>
          <a:prstGeom prst="rect">
            <a:avLst/>
          </a:prstGeo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rgbClr val="DC143C"/>
                </a:solidFill>
                <a:effectLst/>
                <a:latin typeface="Consolas" panose="020B0609020204030204" pitchFamily="49" charset="0"/>
              </a:rPr>
              <a:t>p</a:t>
            </a:r>
            <a:r>
              <a:rPr kumimoji="0" lang="en-US" altLang="en-US" b="0" i="0" u="none" strike="noStrike" cap="none" normalizeH="0" baseline="0" dirty="0">
                <a:ln>
                  <a:noFill/>
                </a:ln>
                <a:solidFill>
                  <a:srgbClr val="000000"/>
                </a:solidFill>
                <a:effectLst/>
                <a:latin typeface="Verdana" panose="020B0604030504040204" pitchFamily="34" charset="0"/>
              </a:rPr>
              <a:t> is a selector in CSS (it points to the HTML element you want to style: &lt;p&gt;).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DC143C"/>
                </a:solidFill>
                <a:effectLst/>
                <a:latin typeface="Consolas" panose="020B0609020204030204" pitchFamily="49" charset="0"/>
              </a:rPr>
              <a:t> color</a:t>
            </a:r>
            <a:r>
              <a:rPr kumimoji="0" lang="en-US" altLang="en-US" b="0" i="0" u="none" strike="noStrike" cap="none" normalizeH="0" baseline="0" dirty="0">
                <a:ln>
                  <a:noFill/>
                </a:ln>
                <a:solidFill>
                  <a:srgbClr val="000000"/>
                </a:solidFill>
                <a:effectLst/>
                <a:latin typeface="Verdana" panose="020B0604030504040204" pitchFamily="34" charset="0"/>
              </a:rPr>
              <a:t> is a property, and </a:t>
            </a:r>
            <a:r>
              <a:rPr kumimoji="0" lang="en-US" altLang="en-US" b="0" i="0" u="none" strike="noStrike" cap="none" normalizeH="0" baseline="0" dirty="0">
                <a:ln>
                  <a:noFill/>
                </a:ln>
                <a:solidFill>
                  <a:srgbClr val="DC143C"/>
                </a:solidFill>
                <a:effectLst/>
                <a:latin typeface="Consolas" panose="020B0609020204030204" pitchFamily="49" charset="0"/>
              </a:rPr>
              <a:t>red</a:t>
            </a:r>
            <a:r>
              <a:rPr kumimoji="0" lang="en-US" altLang="en-US" b="0" i="0" u="none" strike="noStrike" cap="none" normalizeH="0" baseline="0" dirty="0">
                <a:ln>
                  <a:noFill/>
                </a:ln>
                <a:solidFill>
                  <a:srgbClr val="000000"/>
                </a:solidFill>
                <a:effectLst/>
                <a:latin typeface="Verdana" panose="020B0604030504040204" pitchFamily="34" charset="0"/>
              </a:rPr>
              <a:t> is the property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DC143C"/>
                </a:solidFill>
                <a:effectLst/>
                <a:latin typeface="Consolas" panose="020B0609020204030204" pitchFamily="49" charset="0"/>
              </a:rPr>
              <a:t> text-align</a:t>
            </a:r>
            <a:r>
              <a:rPr kumimoji="0" lang="en-US" altLang="en-US" b="0" i="0" u="none" strike="noStrike" cap="none" normalizeH="0" baseline="0" dirty="0">
                <a:ln>
                  <a:noFill/>
                </a:ln>
                <a:solidFill>
                  <a:srgbClr val="000000"/>
                </a:solidFill>
                <a:effectLst/>
                <a:latin typeface="Verdana" panose="020B0604030504040204" pitchFamily="34" charset="0"/>
              </a:rPr>
              <a:t> is a property, and </a:t>
            </a:r>
            <a:r>
              <a:rPr kumimoji="0" lang="en-US" altLang="en-US" b="0" i="0" u="none" strike="noStrike" cap="none" normalizeH="0" baseline="0" dirty="0">
                <a:ln>
                  <a:noFill/>
                </a:ln>
                <a:solidFill>
                  <a:srgbClr val="DC143C"/>
                </a:solidFill>
                <a:effectLst/>
                <a:latin typeface="Consolas" panose="020B0609020204030204" pitchFamily="49" charset="0"/>
              </a:rPr>
              <a:t>center</a:t>
            </a:r>
            <a:r>
              <a:rPr kumimoji="0" lang="en-US" altLang="en-US" b="0" i="0" u="none" strike="noStrike" cap="none" normalizeH="0" baseline="0" dirty="0">
                <a:ln>
                  <a:noFill/>
                </a:ln>
                <a:solidFill>
                  <a:srgbClr val="000000"/>
                </a:solidFill>
                <a:effectLst/>
                <a:latin typeface="Verdana" panose="020B0604030504040204" pitchFamily="34" charset="0"/>
              </a:rPr>
              <a:t> is the property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349B46A-3296-E52E-C116-A07F6CE67E3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5970794" y="4232538"/>
            <a:ext cx="5652450" cy="1651428"/>
          </a:xfrm>
          <a:prstGeom prst="rect">
            <a:avLst/>
          </a:prstGeom>
        </p:spPr>
      </p:pic>
      <p:pic>
        <p:nvPicPr>
          <p:cNvPr id="11" name="Picture 10">
            <a:extLst>
              <a:ext uri="{FF2B5EF4-FFF2-40B4-BE49-F238E27FC236}">
                <a16:creationId xmlns:a16="http://schemas.microsoft.com/office/drawing/2014/main" id="{D43B7D94-A9B1-7474-272F-BB3A55DA7FD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425709" y="3888188"/>
            <a:ext cx="5100447" cy="2911178"/>
          </a:xfrm>
          <a:prstGeom prst="rect">
            <a:avLst/>
          </a:prstGeom>
        </p:spPr>
      </p:pic>
    </p:spTree>
    <p:extLst>
      <p:ext uri="{BB962C8B-B14F-4D97-AF65-F5344CB8AC3E}">
        <p14:creationId xmlns:p14="http://schemas.microsoft.com/office/powerpoint/2010/main" val="2253471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174" y="162838"/>
            <a:ext cx="10262154" cy="6403887"/>
          </a:xfrm>
          <a:prstGeom prst="rect">
            <a:avLst/>
          </a:prstGeom>
        </p:spPr>
      </p:pic>
    </p:spTree>
    <p:extLst>
      <p:ext uri="{BB962C8B-B14F-4D97-AF65-F5344CB8AC3E}">
        <p14:creationId xmlns:p14="http://schemas.microsoft.com/office/powerpoint/2010/main" val="3443974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4203" y="196412"/>
            <a:ext cx="10049792" cy="6579292"/>
          </a:xfrm>
          <a:prstGeom prst="rect">
            <a:avLst/>
          </a:prstGeom>
        </p:spPr>
      </p:pic>
    </p:spTree>
    <p:extLst>
      <p:ext uri="{BB962C8B-B14F-4D97-AF65-F5344CB8AC3E}">
        <p14:creationId xmlns:p14="http://schemas.microsoft.com/office/powerpoint/2010/main" val="2942578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7105" y="439493"/>
            <a:ext cx="10542210" cy="6089323"/>
          </a:xfrm>
          <a:prstGeom prst="rect">
            <a:avLst/>
          </a:prstGeom>
        </p:spPr>
      </p:pic>
    </p:spTree>
    <p:extLst>
      <p:ext uri="{BB962C8B-B14F-4D97-AF65-F5344CB8AC3E}">
        <p14:creationId xmlns:p14="http://schemas.microsoft.com/office/powerpoint/2010/main" val="2871706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724" y="1339554"/>
            <a:ext cx="11737223" cy="1015663"/>
          </a:xfrm>
          <a:prstGeom prst="rect">
            <a:avLst/>
          </a:prstGeom>
        </p:spPr>
        <p:txBody>
          <a:bodyPr wrap="square">
            <a:spAutoFit/>
          </a:bodyPr>
          <a:lstStyle/>
          <a:p>
            <a:r>
              <a:rPr lang="en-US" sz="2000" dirty="0">
                <a:solidFill>
                  <a:srgbClr val="3D3D4E"/>
                </a:solidFill>
                <a:latin typeface="Droid Serif"/>
              </a:rPr>
              <a:t>In CSS, </a:t>
            </a:r>
            <a:r>
              <a:rPr lang="en-US" sz="2000" b="1" dirty="0">
                <a:solidFill>
                  <a:srgbClr val="3D3D4E"/>
                </a:solidFill>
                <a:latin typeface="Droid Serif"/>
              </a:rPr>
              <a:t>class</a:t>
            </a:r>
            <a:r>
              <a:rPr lang="en-US" sz="2000" dirty="0">
                <a:solidFill>
                  <a:srgbClr val="3D3D4E"/>
                </a:solidFill>
                <a:latin typeface="Droid Serif"/>
              </a:rPr>
              <a:t> and </a:t>
            </a:r>
            <a:r>
              <a:rPr lang="en-US" sz="2000" b="1" dirty="0">
                <a:solidFill>
                  <a:srgbClr val="3D3D4E"/>
                </a:solidFill>
                <a:latin typeface="Droid Serif"/>
              </a:rPr>
              <a:t>ID selectors</a:t>
            </a:r>
            <a:r>
              <a:rPr lang="en-US" sz="2000" dirty="0">
                <a:solidFill>
                  <a:srgbClr val="3D3D4E"/>
                </a:solidFill>
                <a:latin typeface="Droid Serif"/>
              </a:rPr>
              <a:t> are used to identify various HTML elements. The main benefit of setting class or ID is that you can present the same HTML element differently, depending on its class or ID.</a:t>
            </a:r>
            <a:endParaRPr lang="en-US" sz="2000" dirty="0"/>
          </a:p>
        </p:txBody>
      </p:sp>
      <p:sp>
        <p:nvSpPr>
          <p:cNvPr id="4" name="Rectangle 3"/>
          <p:cNvSpPr/>
          <p:nvPr/>
        </p:nvSpPr>
        <p:spPr>
          <a:xfrm>
            <a:off x="4524695" y="328606"/>
            <a:ext cx="3187091" cy="523220"/>
          </a:xfrm>
          <a:prstGeom prst="rect">
            <a:avLst/>
          </a:prstGeom>
        </p:spPr>
        <p:txBody>
          <a:bodyPr wrap="none">
            <a:spAutoFit/>
          </a:bodyPr>
          <a:lstStyle/>
          <a:p>
            <a:r>
              <a:rPr lang="en-US" sz="2800" dirty="0"/>
              <a:t>Use of id and classes</a:t>
            </a:r>
          </a:p>
        </p:txBody>
      </p:sp>
      <p:sp>
        <p:nvSpPr>
          <p:cNvPr id="5" name="Rectangle 1"/>
          <p:cNvSpPr>
            <a:spLocks noChangeArrowheads="1"/>
          </p:cNvSpPr>
          <p:nvPr/>
        </p:nvSpPr>
        <p:spPr bwMode="auto">
          <a:xfrm>
            <a:off x="132724" y="2568671"/>
            <a:ext cx="11909751" cy="1854293"/>
          </a:xfrm>
          <a:prstGeom prst="rect">
            <a:avLst/>
          </a:prstGeom>
          <a:solidFill>
            <a:schemeClr val="bg1"/>
          </a:solidFill>
          <a:ln>
            <a:noFill/>
          </a:ln>
          <a:effectLst/>
        </p:spPr>
        <p:txBody>
          <a:bodyPr vert="horz" wrap="square" lIns="91440" tIns="126960"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var(--font-family-heading-lesson-markdown)"/>
              </a:rPr>
              <a:t>Class selector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tx1"/>
              </a:solidFill>
              <a:effectLst/>
              <a:latin typeface="var(--font-family-heading-lesson-markdow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3D3D4E"/>
                </a:solidFill>
                <a:effectLst/>
                <a:latin typeface="Droid Serif"/>
              </a:rPr>
              <a:t>The </a:t>
            </a:r>
            <a:r>
              <a:rPr kumimoji="0" lang="en-US" sz="1600" b="1" i="0" u="none" strike="noStrike" cap="none" normalizeH="0" baseline="0" dirty="0">
                <a:ln>
                  <a:noFill/>
                </a:ln>
                <a:solidFill>
                  <a:srgbClr val="3D3D4E"/>
                </a:solidFill>
                <a:effectLst/>
                <a:latin typeface="var(--font-family-body-lesson-markdown,&quot;Droid Serif&quot;)"/>
              </a:rPr>
              <a:t>class selector</a:t>
            </a:r>
            <a:r>
              <a:rPr kumimoji="0" lang="en-US" sz="1600" b="0" i="0" u="none" strike="noStrike" cap="none" normalizeH="0" baseline="0" dirty="0">
                <a:ln>
                  <a:noFill/>
                </a:ln>
                <a:solidFill>
                  <a:srgbClr val="3D3D4E"/>
                </a:solidFill>
                <a:effectLst/>
                <a:latin typeface="Droid Serif"/>
              </a:rPr>
              <a:t> selects elements with a specific class attribute. It matches all the HTML elements based on the contents of their </a:t>
            </a:r>
            <a:r>
              <a:rPr kumimoji="0" lang="en-US" sz="1600" b="0" i="0" u="none" strike="noStrike" cap="none" normalizeH="0" baseline="0" dirty="0">
                <a:ln>
                  <a:noFill/>
                </a:ln>
                <a:solidFill>
                  <a:srgbClr val="C7254E"/>
                </a:solidFill>
                <a:effectLst/>
                <a:latin typeface="Menlo"/>
              </a:rPr>
              <a:t>class</a:t>
            </a:r>
            <a:r>
              <a:rPr kumimoji="0" lang="en-US" sz="1600" b="0" i="0" u="none" strike="noStrike" cap="none" normalizeH="0" baseline="0" dirty="0">
                <a:ln>
                  <a:noFill/>
                </a:ln>
                <a:solidFill>
                  <a:srgbClr val="3D3D4E"/>
                </a:solidFill>
                <a:effectLst/>
                <a:latin typeface="Droid Serif"/>
              </a:rPr>
              <a:t> attribute.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3D3D4E"/>
                </a:solidFill>
                <a:effectLst/>
                <a:latin typeface="Droid Serif"/>
              </a:rPr>
              <a:t>The </a:t>
            </a:r>
            <a:r>
              <a:rPr kumimoji="0" lang="en-US" sz="2000" b="0" i="0" u="none" strike="noStrike" cap="none" normalizeH="0" baseline="0" dirty="0">
                <a:ln>
                  <a:noFill/>
                </a:ln>
                <a:solidFill>
                  <a:srgbClr val="C7254E"/>
                </a:solidFill>
                <a:effectLst/>
                <a:latin typeface="Menlo"/>
              </a:rPr>
              <a:t>.</a:t>
            </a:r>
            <a:r>
              <a:rPr kumimoji="0" lang="en-US" sz="2000" b="0" i="0" u="none" strike="noStrike" cap="none" normalizeH="0" baseline="0" dirty="0">
                <a:ln>
                  <a:noFill/>
                </a:ln>
                <a:solidFill>
                  <a:srgbClr val="3D3D4E"/>
                </a:solidFill>
                <a:effectLst/>
                <a:latin typeface="Droid Serif"/>
              </a:rPr>
              <a:t> symbol, along with the class name, is used to select the desired class.</a:t>
            </a:r>
            <a:endParaRPr kumimoji="0" 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4119032" y="4900537"/>
            <a:ext cx="3764606" cy="1318374"/>
          </a:xfrm>
          <a:prstGeom prst="rect">
            <a:avLst/>
          </a:prstGeom>
        </p:spPr>
      </p:pic>
    </p:spTree>
    <p:extLst>
      <p:ext uri="{BB962C8B-B14F-4D97-AF65-F5344CB8AC3E}">
        <p14:creationId xmlns:p14="http://schemas.microsoft.com/office/powerpoint/2010/main" val="386299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4695" y="328606"/>
            <a:ext cx="3187091" cy="523220"/>
          </a:xfrm>
          <a:prstGeom prst="rect">
            <a:avLst/>
          </a:prstGeom>
        </p:spPr>
        <p:txBody>
          <a:bodyPr wrap="none">
            <a:spAutoFit/>
          </a:bodyPr>
          <a:lstStyle/>
          <a:p>
            <a:r>
              <a:rPr lang="en-US" sz="2800" dirty="0"/>
              <a:t>Use of id and classes</a:t>
            </a:r>
          </a:p>
        </p:txBody>
      </p:sp>
      <p:sp>
        <p:nvSpPr>
          <p:cNvPr id="7" name="Rectangle 1"/>
          <p:cNvSpPr>
            <a:spLocks noChangeArrowheads="1"/>
          </p:cNvSpPr>
          <p:nvPr/>
        </p:nvSpPr>
        <p:spPr bwMode="auto">
          <a:xfrm>
            <a:off x="422696" y="1262122"/>
            <a:ext cx="10679501" cy="4001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3D3D4E"/>
                </a:solidFill>
                <a:effectLst/>
                <a:latin typeface="Droid Serif"/>
              </a:rPr>
              <a:t>The </a:t>
            </a:r>
            <a:r>
              <a:rPr kumimoji="0" lang="en-US" sz="2000" b="1" i="0" u="none" strike="noStrike" cap="none" normalizeH="0" baseline="0" dirty="0">
                <a:ln>
                  <a:noFill/>
                </a:ln>
                <a:solidFill>
                  <a:srgbClr val="3D3D4E"/>
                </a:solidFill>
                <a:effectLst/>
                <a:latin typeface="Droid Serif"/>
              </a:rPr>
              <a:t>ID selector</a:t>
            </a:r>
            <a:r>
              <a:rPr kumimoji="0" lang="en-US" sz="2000" b="0" i="0" u="none" strike="noStrike" cap="none" normalizeH="0" baseline="0" dirty="0">
                <a:ln>
                  <a:noFill/>
                </a:ln>
                <a:solidFill>
                  <a:srgbClr val="3D3D4E"/>
                </a:solidFill>
                <a:effectLst/>
                <a:latin typeface="Droid Serif"/>
              </a:rPr>
              <a:t> matches an element based on the value of its </a:t>
            </a:r>
            <a:r>
              <a:rPr kumimoji="0" lang="en-US" sz="2000" b="0" i="0" u="none" strike="noStrike" cap="none" normalizeH="0" baseline="0" dirty="0">
                <a:ln>
                  <a:noFill/>
                </a:ln>
                <a:solidFill>
                  <a:srgbClr val="C7254E"/>
                </a:solidFill>
                <a:effectLst/>
                <a:latin typeface="Menlo"/>
              </a:rPr>
              <a:t>id</a:t>
            </a:r>
            <a:r>
              <a:rPr kumimoji="0" lang="en-US" sz="2000" b="0" i="0" u="none" strike="noStrike" cap="none" normalizeH="0" baseline="0" dirty="0">
                <a:ln>
                  <a:noFill/>
                </a:ln>
                <a:solidFill>
                  <a:srgbClr val="3D3D4E"/>
                </a:solidFill>
                <a:effectLst/>
                <a:latin typeface="Droid Serif"/>
              </a:rPr>
              <a:t> attribute.</a:t>
            </a:r>
            <a:r>
              <a:rPr kumimoji="0" lang="en-US" sz="1100" b="0" i="0" u="none" strike="noStrike" cap="none" normalizeH="0" baseline="0" dirty="0">
                <a:ln>
                  <a:noFill/>
                </a:ln>
                <a:solidFill>
                  <a:schemeClr val="tx1"/>
                </a:solidFill>
                <a:effectLst/>
              </a:rPr>
              <a:t> </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422696" y="2360127"/>
            <a:ext cx="9747849" cy="36933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3D3D4E"/>
                </a:solidFill>
                <a:effectLst/>
                <a:latin typeface="Droid Serif"/>
              </a:rPr>
              <a:t>The </a:t>
            </a:r>
            <a:r>
              <a:rPr kumimoji="0" lang="en-US" b="0" i="0" u="none" strike="noStrike" cap="none" normalizeH="0" baseline="0" dirty="0">
                <a:ln>
                  <a:noFill/>
                </a:ln>
                <a:solidFill>
                  <a:srgbClr val="C7254E"/>
                </a:solidFill>
                <a:effectLst/>
                <a:latin typeface="Menlo"/>
              </a:rPr>
              <a:t>#</a:t>
            </a:r>
            <a:r>
              <a:rPr kumimoji="0" lang="en-US" b="0" i="0" u="none" strike="noStrike" cap="none" normalizeH="0" baseline="0" dirty="0">
                <a:ln>
                  <a:noFill/>
                </a:ln>
                <a:solidFill>
                  <a:srgbClr val="3D3D4E"/>
                </a:solidFill>
                <a:effectLst/>
                <a:latin typeface="Droid Serif"/>
              </a:rPr>
              <a:t> symbol and the </a:t>
            </a:r>
            <a:r>
              <a:rPr kumimoji="0" lang="en-US" b="0" i="0" u="none" strike="noStrike" cap="none" normalizeH="0" baseline="0" dirty="0">
                <a:ln>
                  <a:noFill/>
                </a:ln>
                <a:solidFill>
                  <a:srgbClr val="C7254E"/>
                </a:solidFill>
                <a:effectLst/>
                <a:latin typeface="Menlo"/>
              </a:rPr>
              <a:t>id</a:t>
            </a:r>
            <a:r>
              <a:rPr kumimoji="0" lang="en-US" b="0" i="0" u="none" strike="noStrike" cap="none" normalizeH="0" baseline="0" dirty="0">
                <a:ln>
                  <a:noFill/>
                </a:ln>
                <a:solidFill>
                  <a:srgbClr val="3D3D4E"/>
                </a:solidFill>
                <a:effectLst/>
                <a:latin typeface="Droid Serif"/>
              </a:rPr>
              <a:t> of the HTML element name are used to select the desired element.</a:t>
            </a:r>
            <a:r>
              <a:rPr kumimoji="0" lang="en-US" sz="1050" b="0" i="0" u="none" strike="noStrike" cap="none" normalizeH="0" baseline="0" dirty="0">
                <a:ln>
                  <a:noFill/>
                </a:ln>
                <a:solidFill>
                  <a:schemeClr val="tx1"/>
                </a:solidFill>
                <a:effectLst/>
              </a:rPr>
              <a:t> </a:t>
            </a:r>
            <a:endParaRPr kumimoji="0" lang="en-US" sz="2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1911635" y="3703399"/>
            <a:ext cx="6624971" cy="2352344"/>
          </a:xfrm>
          <a:prstGeom prst="rect">
            <a:avLst/>
          </a:prstGeom>
        </p:spPr>
      </p:pic>
    </p:spTree>
    <p:extLst>
      <p:ext uri="{BB962C8B-B14F-4D97-AF65-F5344CB8AC3E}">
        <p14:creationId xmlns:p14="http://schemas.microsoft.com/office/powerpoint/2010/main" val="4288611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2240" y="407380"/>
            <a:ext cx="11388651" cy="6243586"/>
          </a:xfrm>
          <a:prstGeom prst="rect">
            <a:avLst/>
          </a:prstGeom>
        </p:spPr>
      </p:pic>
    </p:spTree>
    <p:extLst>
      <p:ext uri="{BB962C8B-B14F-4D97-AF65-F5344CB8AC3E}">
        <p14:creationId xmlns:p14="http://schemas.microsoft.com/office/powerpoint/2010/main" val="3394462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2AC7-79A7-F8BF-8D6E-08C87256D0C3}"/>
              </a:ext>
            </a:extLst>
          </p:cNvPr>
          <p:cNvSpPr>
            <a:spLocks noGrp="1"/>
          </p:cNvSpPr>
          <p:nvPr>
            <p:ph type="title"/>
          </p:nvPr>
        </p:nvSpPr>
        <p:spPr>
          <a:xfrm>
            <a:off x="838200" y="317419"/>
            <a:ext cx="9267908" cy="875278"/>
          </a:xfrm>
        </p:spPr>
        <p:txBody>
          <a:bodyPr>
            <a:normAutofit fontScale="90000"/>
          </a:bodyPr>
          <a:lstStyle/>
          <a:p>
            <a:r>
              <a:rPr lang="en-US" b="1" i="0" dirty="0">
                <a:solidFill>
                  <a:srgbClr val="000000"/>
                </a:solidFill>
                <a:effectLst/>
                <a:latin typeface="Segoe UI" panose="020B0502040204020203" pitchFamily="34" charset="0"/>
              </a:rPr>
              <a:t>CSS Colors</a:t>
            </a:r>
            <a:br>
              <a:rPr lang="en-US" b="0" i="0" dirty="0">
                <a:solidFill>
                  <a:srgbClr val="000000"/>
                </a:solidFill>
                <a:effectLst/>
                <a:latin typeface="Segoe UI" panose="020B0502040204020203" pitchFamily="34" charset="0"/>
              </a:rPr>
            </a:br>
            <a:endParaRPr lang="en-US" dirty="0"/>
          </a:p>
        </p:txBody>
      </p:sp>
      <p:sp>
        <p:nvSpPr>
          <p:cNvPr id="5" name="TextBox 4">
            <a:extLst>
              <a:ext uri="{FF2B5EF4-FFF2-40B4-BE49-F238E27FC236}">
                <a16:creationId xmlns:a16="http://schemas.microsoft.com/office/drawing/2014/main" id="{1BEA27C0-C53E-7F05-5802-9934FE656E69}"/>
              </a:ext>
            </a:extLst>
          </p:cNvPr>
          <p:cNvSpPr txBox="1"/>
          <p:nvPr/>
        </p:nvSpPr>
        <p:spPr>
          <a:xfrm>
            <a:off x="777572" y="1008031"/>
            <a:ext cx="10636856" cy="369332"/>
          </a:xfrm>
          <a:prstGeom prst="rect">
            <a:avLst/>
          </a:prstGeom>
          <a:noFill/>
        </p:spPr>
        <p:txBody>
          <a:bodyPr wrap="square">
            <a:spAutoFit/>
          </a:bodyPr>
          <a:lstStyle/>
          <a:p>
            <a:r>
              <a:rPr lang="en-US" b="0" i="0" dirty="0">
                <a:solidFill>
                  <a:srgbClr val="000000"/>
                </a:solidFill>
                <a:effectLst/>
                <a:latin typeface="Verdana" panose="020B0604030504040204" pitchFamily="34" charset="0"/>
              </a:rPr>
              <a:t>Colors are specified using predefined color names, or RGB, HEX, RGBA values.</a:t>
            </a:r>
            <a:endParaRPr lang="en-US" dirty="0"/>
          </a:p>
        </p:txBody>
      </p:sp>
      <p:pic>
        <p:nvPicPr>
          <p:cNvPr id="9" name="Picture 8">
            <a:extLst>
              <a:ext uri="{FF2B5EF4-FFF2-40B4-BE49-F238E27FC236}">
                <a16:creationId xmlns:a16="http://schemas.microsoft.com/office/drawing/2014/main" id="{109BF134-CD15-8566-5697-D0532C879FF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245276" y="1687207"/>
            <a:ext cx="9876376" cy="2911092"/>
          </a:xfrm>
          <a:prstGeom prst="rect">
            <a:avLst/>
          </a:prstGeom>
        </p:spPr>
      </p:pic>
      <p:sp>
        <p:nvSpPr>
          <p:cNvPr id="11" name="TextBox 10">
            <a:extLst>
              <a:ext uri="{FF2B5EF4-FFF2-40B4-BE49-F238E27FC236}">
                <a16:creationId xmlns:a16="http://schemas.microsoft.com/office/drawing/2014/main" id="{43CE23DF-B67F-2975-E97A-7A6D6CF3018E}"/>
              </a:ext>
            </a:extLst>
          </p:cNvPr>
          <p:cNvSpPr txBox="1"/>
          <p:nvPr/>
        </p:nvSpPr>
        <p:spPr>
          <a:xfrm>
            <a:off x="2145195" y="5170793"/>
            <a:ext cx="8076537" cy="923330"/>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background-color:DodgerBlue</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Hello World</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/h1</a:t>
            </a:r>
            <a:r>
              <a:rPr lang="en-US" b="0" i="0" dirty="0">
                <a:solidFill>
                  <a:srgbClr val="0000CD"/>
                </a:solidFill>
                <a:effectLst/>
                <a:latin typeface="Consolas" panose="020B0609020204030204" pitchFamily="49" charset="0"/>
              </a:rPr>
              <a:t>&gt;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FF0000"/>
                </a:solidFill>
                <a:effectLst/>
                <a:latin typeface="Consolas" panose="020B0609020204030204" pitchFamily="49" charset="0"/>
              </a:rPr>
              <a:t> style</a:t>
            </a:r>
            <a:r>
              <a:rPr lang="en-US" b="0" i="0" dirty="0">
                <a:solidFill>
                  <a:srgbClr val="0000CD"/>
                </a:solidFill>
                <a:effectLst/>
                <a:latin typeface="Consolas" panose="020B0609020204030204" pitchFamily="49" charset="0"/>
              </a:rPr>
              <a:t>="</a:t>
            </a:r>
            <a:r>
              <a:rPr lang="en-US" b="0" i="0" dirty="0" err="1">
                <a:solidFill>
                  <a:srgbClr val="0000CD"/>
                </a:solidFill>
                <a:effectLst/>
                <a:latin typeface="Consolas" panose="020B0609020204030204" pitchFamily="49" charset="0"/>
              </a:rPr>
              <a:t>background-color:Tomato</a:t>
            </a:r>
            <a:r>
              <a:rPr lang="en-US" b="0" i="0" dirty="0">
                <a:solidFill>
                  <a:srgbClr val="0000CD"/>
                </a:solidFill>
                <a:effectLst/>
                <a:latin typeface="Consolas" panose="020B0609020204030204" pitchFamily="49" charset="0"/>
              </a:rPr>
              <a:t>;"&gt;</a:t>
            </a:r>
            <a:r>
              <a:rPr lang="en-US" b="0" i="0" dirty="0">
                <a:solidFill>
                  <a:srgbClr val="000000"/>
                </a:solidFill>
                <a:effectLst/>
                <a:latin typeface="Consolas" panose="020B0609020204030204" pitchFamily="49" charset="0"/>
              </a:rPr>
              <a:t>Lorem ipsum...</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/p</a:t>
            </a:r>
            <a:r>
              <a:rPr lang="en-US" b="0" i="0" dirty="0">
                <a:solidFill>
                  <a:srgbClr val="0000CD"/>
                </a:solidFill>
                <a:effectLst/>
                <a:latin typeface="Consolas" panose="020B0609020204030204" pitchFamily="49" charset="0"/>
              </a:rPr>
              <a:t>&gt;</a:t>
            </a:r>
            <a:endParaRPr lang="en-US" b="0" i="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96169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DD38-F1A4-2F37-6ED8-6D38B6C78B39}"/>
              </a:ext>
            </a:extLst>
          </p:cNvPr>
          <p:cNvSpPr>
            <a:spLocks noGrp="1"/>
          </p:cNvSpPr>
          <p:nvPr>
            <p:ph type="title"/>
          </p:nvPr>
        </p:nvSpPr>
        <p:spPr>
          <a:xfrm>
            <a:off x="703028" y="681037"/>
            <a:ext cx="9776791" cy="750198"/>
          </a:xfrm>
        </p:spPr>
        <p:txBody>
          <a:bodyPr>
            <a:normAutofit fontScale="90000"/>
          </a:bodyPr>
          <a:lstStyle/>
          <a:p>
            <a:r>
              <a:rPr lang="en-US" b="1" i="0" dirty="0">
                <a:solidFill>
                  <a:srgbClr val="000000"/>
                </a:solidFill>
                <a:effectLst/>
                <a:latin typeface="Segoe UI" panose="020B0502040204020203" pitchFamily="34" charset="0"/>
              </a:rPr>
              <a:t>CSS Backgrounds</a:t>
            </a:r>
            <a:br>
              <a:rPr lang="en-US" b="1" i="0" dirty="0">
                <a:solidFill>
                  <a:srgbClr val="000000"/>
                </a:solidFill>
                <a:effectLst/>
                <a:latin typeface="Segoe UI" panose="020B0502040204020203" pitchFamily="34" charset="0"/>
              </a:rPr>
            </a:br>
            <a:br>
              <a:rPr lang="en-US" b="1" dirty="0"/>
            </a:br>
            <a:endParaRPr lang="en-US" b="1" dirty="0"/>
          </a:p>
        </p:txBody>
      </p:sp>
      <p:sp>
        <p:nvSpPr>
          <p:cNvPr id="5" name="TextBox 4">
            <a:extLst>
              <a:ext uri="{FF2B5EF4-FFF2-40B4-BE49-F238E27FC236}">
                <a16:creationId xmlns:a16="http://schemas.microsoft.com/office/drawing/2014/main" id="{16F7D895-689A-73FB-9492-BC4C2F9E32D2}"/>
              </a:ext>
            </a:extLst>
          </p:cNvPr>
          <p:cNvSpPr txBox="1"/>
          <p:nvPr/>
        </p:nvSpPr>
        <p:spPr>
          <a:xfrm>
            <a:off x="963432" y="1176793"/>
            <a:ext cx="10525540" cy="923330"/>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 CSS background properties are used to add background effects for elements.</a:t>
            </a:r>
          </a:p>
          <a:p>
            <a:br>
              <a:rPr lang="en-US" dirty="0"/>
            </a:br>
            <a:endParaRPr lang="en-US" dirty="0"/>
          </a:p>
        </p:txBody>
      </p:sp>
      <p:sp>
        <p:nvSpPr>
          <p:cNvPr id="7" name="TextBox 6">
            <a:extLst>
              <a:ext uri="{FF2B5EF4-FFF2-40B4-BE49-F238E27FC236}">
                <a16:creationId xmlns:a16="http://schemas.microsoft.com/office/drawing/2014/main" id="{9FE98EA8-32A3-EB6B-C6CD-EDBEDFB18051}"/>
              </a:ext>
            </a:extLst>
          </p:cNvPr>
          <p:cNvSpPr txBox="1"/>
          <p:nvPr/>
        </p:nvSpPr>
        <p:spPr>
          <a:xfrm>
            <a:off x="2745189" y="2584345"/>
            <a:ext cx="6094674" cy="923330"/>
          </a:xfrm>
          <a:prstGeom prst="rect">
            <a:avLst/>
          </a:prstGeom>
          <a:noFill/>
        </p:spPr>
        <p:txBody>
          <a:bodyPr wrap="square">
            <a:spAutoFit/>
          </a:bodyPr>
          <a:lstStyle/>
          <a:p>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background-color</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lightblue</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dirty="0"/>
          </a:p>
        </p:txBody>
      </p:sp>
      <p:sp>
        <p:nvSpPr>
          <p:cNvPr id="9" name="TextBox 8">
            <a:extLst>
              <a:ext uri="{FF2B5EF4-FFF2-40B4-BE49-F238E27FC236}">
                <a16:creationId xmlns:a16="http://schemas.microsoft.com/office/drawing/2014/main" id="{F021BC42-20AF-A2C9-6F4D-BC00FAF8814E}"/>
              </a:ext>
            </a:extLst>
          </p:cNvPr>
          <p:cNvSpPr txBox="1"/>
          <p:nvPr/>
        </p:nvSpPr>
        <p:spPr>
          <a:xfrm>
            <a:off x="621526" y="1915457"/>
            <a:ext cx="6094674" cy="369332"/>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latin typeface="Segoe UI" panose="020B0502040204020203" pitchFamily="34" charset="0"/>
              </a:rPr>
              <a:t>CSS background-color</a:t>
            </a:r>
          </a:p>
        </p:txBody>
      </p:sp>
      <p:pic>
        <p:nvPicPr>
          <p:cNvPr id="11" name="Picture 10">
            <a:extLst>
              <a:ext uri="{FF2B5EF4-FFF2-40B4-BE49-F238E27FC236}">
                <a16:creationId xmlns:a16="http://schemas.microsoft.com/office/drawing/2014/main" id="{22ABE9CB-3C79-F579-8631-D389B8F7F9E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49090" y="3603978"/>
            <a:ext cx="11293819" cy="3254022"/>
          </a:xfrm>
          <a:prstGeom prst="rect">
            <a:avLst/>
          </a:prstGeom>
        </p:spPr>
      </p:pic>
    </p:spTree>
    <p:extLst>
      <p:ext uri="{BB962C8B-B14F-4D97-AF65-F5344CB8AC3E}">
        <p14:creationId xmlns:p14="http://schemas.microsoft.com/office/powerpoint/2010/main" val="91177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4125D7-B98D-A01E-B9D6-8B09190856A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699714"/>
            <a:ext cx="12192000" cy="5947575"/>
          </a:xfrm>
          <a:prstGeom prst="rect">
            <a:avLst/>
          </a:prstGeom>
        </p:spPr>
      </p:pic>
    </p:spTree>
    <p:extLst>
      <p:ext uri="{BB962C8B-B14F-4D97-AF65-F5344CB8AC3E}">
        <p14:creationId xmlns:p14="http://schemas.microsoft.com/office/powerpoint/2010/main" val="1874210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9B6998-7DED-EB76-C0F7-7EEEC036A107}"/>
              </a:ext>
            </a:extLst>
          </p:cNvPr>
          <p:cNvSpPr txBox="1"/>
          <p:nvPr/>
        </p:nvSpPr>
        <p:spPr>
          <a:xfrm>
            <a:off x="789167" y="515049"/>
            <a:ext cx="6094674" cy="369332"/>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latin typeface="Segoe UI" panose="020B0502040204020203" pitchFamily="34" charset="0"/>
              </a:rPr>
              <a:t>CSS background-image</a:t>
            </a:r>
          </a:p>
        </p:txBody>
      </p:sp>
      <p:sp>
        <p:nvSpPr>
          <p:cNvPr id="6" name="Rectangle 1">
            <a:extLst>
              <a:ext uri="{FF2B5EF4-FFF2-40B4-BE49-F238E27FC236}">
                <a16:creationId xmlns:a16="http://schemas.microsoft.com/office/drawing/2014/main" id="{F8AF73A3-2AB2-C94B-0308-2AB89AA04BB5}"/>
              </a:ext>
            </a:extLst>
          </p:cNvPr>
          <p:cNvSpPr>
            <a:spLocks noChangeArrowheads="1"/>
          </p:cNvSpPr>
          <p:nvPr/>
        </p:nvSpPr>
        <p:spPr bwMode="auto">
          <a:xfrm>
            <a:off x="634743" y="1168411"/>
            <a:ext cx="111783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The </a:t>
            </a:r>
            <a:r>
              <a:rPr kumimoji="0" lang="en-US" altLang="en-US" b="0" i="0" u="none" strike="noStrike" cap="none" normalizeH="0" baseline="0" dirty="0">
                <a:ln>
                  <a:noFill/>
                </a:ln>
                <a:solidFill>
                  <a:srgbClr val="DC143C"/>
                </a:solidFill>
                <a:effectLst/>
                <a:latin typeface="Consolas" panose="020B0609020204030204" pitchFamily="49" charset="0"/>
              </a:rPr>
              <a:t>background-image</a:t>
            </a:r>
            <a:r>
              <a:rPr kumimoji="0" lang="en-US" altLang="en-US" b="0" i="0" u="none" strike="noStrike" cap="none" normalizeH="0" baseline="0" dirty="0">
                <a:ln>
                  <a:noFill/>
                </a:ln>
                <a:solidFill>
                  <a:srgbClr val="000000"/>
                </a:solidFill>
                <a:effectLst/>
                <a:latin typeface="Verdana" panose="020B0604030504040204" pitchFamily="34" charset="0"/>
              </a:rPr>
              <a:t> property specifies an image to use as the background of an element.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977142F1-20E9-B662-1B61-86210F166B9D}"/>
              </a:ext>
            </a:extLst>
          </p:cNvPr>
          <p:cNvSpPr txBox="1"/>
          <p:nvPr/>
        </p:nvSpPr>
        <p:spPr>
          <a:xfrm>
            <a:off x="2603156" y="1980853"/>
            <a:ext cx="6096000" cy="923330"/>
          </a:xfrm>
          <a:prstGeom prst="rect">
            <a:avLst/>
          </a:prstGeom>
          <a:noFill/>
        </p:spPr>
        <p:txBody>
          <a:bodyPr wrap="square">
            <a:spAutoFit/>
          </a:bodyPr>
          <a:lstStyle/>
          <a:p>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("paper.gif")</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dirty="0"/>
          </a:p>
        </p:txBody>
      </p:sp>
      <p:pic>
        <p:nvPicPr>
          <p:cNvPr id="10" name="Picture 9">
            <a:extLst>
              <a:ext uri="{FF2B5EF4-FFF2-40B4-BE49-F238E27FC236}">
                <a16:creationId xmlns:a16="http://schemas.microsoft.com/office/drawing/2014/main" id="{2A72E20D-C89F-5619-307C-64DA7215B64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634743" y="3085454"/>
            <a:ext cx="11062987" cy="3644860"/>
          </a:xfrm>
          <a:prstGeom prst="rect">
            <a:avLst/>
          </a:prstGeom>
        </p:spPr>
      </p:pic>
    </p:spTree>
    <p:extLst>
      <p:ext uri="{BB962C8B-B14F-4D97-AF65-F5344CB8AC3E}">
        <p14:creationId xmlns:p14="http://schemas.microsoft.com/office/powerpoint/2010/main" val="848219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D7D580-FBF9-88DE-5A1A-354284D026F4}"/>
              </a:ext>
            </a:extLst>
          </p:cNvPr>
          <p:cNvSpPr txBox="1"/>
          <p:nvPr/>
        </p:nvSpPr>
        <p:spPr>
          <a:xfrm>
            <a:off x="889686" y="321960"/>
            <a:ext cx="6096000" cy="400110"/>
          </a:xfrm>
          <a:prstGeom prst="rect">
            <a:avLst/>
          </a:prstGeom>
          <a:noFill/>
        </p:spPr>
        <p:txBody>
          <a:bodyPr wrap="square">
            <a:spAutoFit/>
          </a:bodyPr>
          <a:lstStyle/>
          <a:p>
            <a:pPr marL="285750" indent="-285750" algn="l">
              <a:buFont typeface="Wingdings" panose="05000000000000000000" pitchFamily="2" charset="2"/>
              <a:buChar char="Ø"/>
            </a:pPr>
            <a:r>
              <a:rPr lang="en-US" sz="2000" b="0" i="0" dirty="0">
                <a:solidFill>
                  <a:srgbClr val="000000"/>
                </a:solidFill>
                <a:effectLst/>
                <a:latin typeface="Segoe UI" panose="020B0502040204020203" pitchFamily="34" charset="0"/>
              </a:rPr>
              <a:t>CSS background-repeat</a:t>
            </a:r>
          </a:p>
        </p:txBody>
      </p:sp>
      <p:sp>
        <p:nvSpPr>
          <p:cNvPr id="7" name="Rectangle 2">
            <a:extLst>
              <a:ext uri="{FF2B5EF4-FFF2-40B4-BE49-F238E27FC236}">
                <a16:creationId xmlns:a16="http://schemas.microsoft.com/office/drawing/2014/main" id="{E48AB79A-D9C9-C064-B5AC-53080882775F}"/>
              </a:ext>
            </a:extLst>
          </p:cNvPr>
          <p:cNvSpPr>
            <a:spLocks noChangeArrowheads="1"/>
          </p:cNvSpPr>
          <p:nvPr/>
        </p:nvSpPr>
        <p:spPr bwMode="auto">
          <a:xfrm>
            <a:off x="1029730" y="1012853"/>
            <a:ext cx="102808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By default, the </a:t>
            </a:r>
            <a:r>
              <a:rPr kumimoji="0" lang="en-US" altLang="en-US" sz="1600" b="0" i="0" u="none" strike="noStrike" cap="none" normalizeH="0" baseline="0" dirty="0">
                <a:ln>
                  <a:noFill/>
                </a:ln>
                <a:solidFill>
                  <a:srgbClr val="DC143C"/>
                </a:solidFill>
                <a:effectLst/>
                <a:latin typeface="Consolas" panose="020B0609020204030204" pitchFamily="49" charset="0"/>
              </a:rPr>
              <a:t>background-image</a:t>
            </a:r>
            <a:r>
              <a:rPr kumimoji="0" lang="en-US" altLang="en-US" sz="1600" b="0" i="0" u="none" strike="noStrike" cap="none" normalizeH="0" baseline="0" dirty="0">
                <a:ln>
                  <a:noFill/>
                </a:ln>
                <a:solidFill>
                  <a:srgbClr val="000000"/>
                </a:solidFill>
                <a:effectLst/>
                <a:latin typeface="Verdana" panose="020B0604030504040204" pitchFamily="34" charset="0"/>
              </a:rPr>
              <a:t> property repeats an image both horizontally and vertically.</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2F791DF-DC62-1208-A35D-94A7E79A808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748041" y="3601941"/>
            <a:ext cx="10844200" cy="3140908"/>
          </a:xfrm>
          <a:prstGeom prst="rect">
            <a:avLst/>
          </a:prstGeom>
        </p:spPr>
      </p:pic>
      <p:sp>
        <p:nvSpPr>
          <p:cNvPr id="11" name="TextBox 10">
            <a:extLst>
              <a:ext uri="{FF2B5EF4-FFF2-40B4-BE49-F238E27FC236}">
                <a16:creationId xmlns:a16="http://schemas.microsoft.com/office/drawing/2014/main" id="{18D20410-2DCA-0CE9-03C2-95112BE4B13E}"/>
              </a:ext>
            </a:extLst>
          </p:cNvPr>
          <p:cNvSpPr txBox="1"/>
          <p:nvPr/>
        </p:nvSpPr>
        <p:spPr>
          <a:xfrm>
            <a:off x="2633870" y="1772275"/>
            <a:ext cx="6094674" cy="1200329"/>
          </a:xfrm>
          <a:prstGeom prst="rect">
            <a:avLst/>
          </a:prstGeom>
          <a:noFill/>
        </p:spPr>
        <p:txBody>
          <a:bodyPr wrap="square">
            <a:spAutoFit/>
          </a:bodyPr>
          <a:lstStyle/>
          <a:p>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("gradient_bg.png")</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background-repeat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repeat-x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1799183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AF3080-DF45-08E4-20B2-1451F76B098C}"/>
              </a:ext>
            </a:extLst>
          </p:cNvPr>
          <p:cNvSpPr txBox="1"/>
          <p:nvPr/>
        </p:nvSpPr>
        <p:spPr>
          <a:xfrm>
            <a:off x="930303" y="356023"/>
            <a:ext cx="6094674" cy="461665"/>
          </a:xfrm>
          <a:prstGeom prst="rect">
            <a:avLst/>
          </a:prstGeom>
          <a:noFill/>
        </p:spPr>
        <p:txBody>
          <a:bodyPr wrap="square">
            <a:spAutoFit/>
          </a:bodyPr>
          <a:lstStyle/>
          <a:p>
            <a:pPr marL="285750" indent="-285750" algn="l">
              <a:buFont typeface="Wingdings" panose="05000000000000000000" pitchFamily="2" charset="2"/>
              <a:buChar char="Ø"/>
            </a:pPr>
            <a:r>
              <a:rPr lang="en-US" sz="2400" b="0" i="0" dirty="0">
                <a:solidFill>
                  <a:srgbClr val="000000"/>
                </a:solidFill>
                <a:effectLst/>
                <a:latin typeface="Segoe UI" panose="020B0502040204020203" pitchFamily="34" charset="0"/>
              </a:rPr>
              <a:t>CSS background-repeat: no-repeat</a:t>
            </a:r>
          </a:p>
        </p:txBody>
      </p:sp>
      <p:sp>
        <p:nvSpPr>
          <p:cNvPr id="6" name="Rectangle 1">
            <a:extLst>
              <a:ext uri="{FF2B5EF4-FFF2-40B4-BE49-F238E27FC236}">
                <a16:creationId xmlns:a16="http://schemas.microsoft.com/office/drawing/2014/main" id="{B5E66C9C-23EA-913A-376A-A5D76295B2FA}"/>
              </a:ext>
            </a:extLst>
          </p:cNvPr>
          <p:cNvSpPr>
            <a:spLocks noChangeArrowheads="1"/>
          </p:cNvSpPr>
          <p:nvPr/>
        </p:nvSpPr>
        <p:spPr bwMode="auto">
          <a:xfrm>
            <a:off x="318052" y="1107422"/>
            <a:ext cx="115214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Showing the background image only once is also specified by the </a:t>
            </a:r>
            <a:r>
              <a:rPr kumimoji="0" lang="en-US" altLang="en-US" b="0" i="0" u="none" strike="noStrike" cap="none" normalizeH="0" baseline="0" dirty="0">
                <a:ln>
                  <a:noFill/>
                </a:ln>
                <a:solidFill>
                  <a:srgbClr val="DC143C"/>
                </a:solidFill>
                <a:effectLst/>
                <a:latin typeface="Consolas" panose="020B0609020204030204" pitchFamily="49" charset="0"/>
              </a:rPr>
              <a:t>background-repeat</a:t>
            </a:r>
            <a:r>
              <a:rPr kumimoji="0" lang="en-US" altLang="en-US" b="0" i="0" u="none" strike="noStrike" cap="none" normalizeH="0" baseline="0" dirty="0">
                <a:ln>
                  <a:noFill/>
                </a:ln>
                <a:solidFill>
                  <a:srgbClr val="000000"/>
                </a:solidFill>
                <a:effectLst/>
                <a:latin typeface="Verdana" panose="020B0604030504040204" pitchFamily="34" charset="0"/>
              </a:rPr>
              <a:t> property:</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EC02DCC-F44B-2CCC-5D92-D01B1D6617F1}"/>
              </a:ext>
            </a:extLst>
          </p:cNvPr>
          <p:cNvSpPr txBox="1"/>
          <p:nvPr/>
        </p:nvSpPr>
        <p:spPr>
          <a:xfrm>
            <a:off x="2824702" y="1766488"/>
            <a:ext cx="6094674" cy="1200329"/>
          </a:xfrm>
          <a:prstGeom prst="rect">
            <a:avLst/>
          </a:prstGeom>
          <a:noFill/>
        </p:spPr>
        <p:txBody>
          <a:bodyPr wrap="square">
            <a:spAutoFit/>
          </a:bodyPr>
          <a:lstStyle/>
          <a:p>
            <a:r>
              <a:rPr lang="en-US" b="0" i="0" dirty="0">
                <a:solidFill>
                  <a:srgbClr val="A52A2A"/>
                </a:solidFill>
                <a:effectLst/>
                <a:latin typeface="Consolas" panose="020B0609020204030204" pitchFamily="49" charset="0"/>
              </a:rPr>
              <a:t>body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background-image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a:t>
            </a:r>
            <a:r>
              <a:rPr lang="en-US" b="0" i="0" dirty="0" err="1">
                <a:solidFill>
                  <a:srgbClr val="0000CD"/>
                </a:solidFill>
                <a:effectLst/>
                <a:latin typeface="Consolas" panose="020B0609020204030204" pitchFamily="49" charset="0"/>
              </a:rPr>
              <a:t>url</a:t>
            </a:r>
            <a:r>
              <a:rPr lang="en-US" b="0" i="0" dirty="0">
                <a:solidFill>
                  <a:srgbClr val="0000CD"/>
                </a:solidFill>
                <a:effectLst/>
                <a:latin typeface="Consolas" panose="020B0609020204030204" pitchFamily="49" charset="0"/>
              </a:rPr>
              <a:t>("img_tree.png")</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background-repeat</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no-repeat</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dirty="0"/>
          </a:p>
        </p:txBody>
      </p:sp>
      <p:pic>
        <p:nvPicPr>
          <p:cNvPr id="10" name="Picture 9">
            <a:extLst>
              <a:ext uri="{FF2B5EF4-FFF2-40B4-BE49-F238E27FC236}">
                <a16:creationId xmlns:a16="http://schemas.microsoft.com/office/drawing/2014/main" id="{E913EC71-5DB4-7C55-FDF4-A85AAE6FCC2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700636" y="3172570"/>
            <a:ext cx="10756272" cy="3530379"/>
          </a:xfrm>
          <a:prstGeom prst="rect">
            <a:avLst/>
          </a:prstGeom>
        </p:spPr>
      </p:pic>
    </p:spTree>
    <p:extLst>
      <p:ext uri="{BB962C8B-B14F-4D97-AF65-F5344CB8AC3E}">
        <p14:creationId xmlns:p14="http://schemas.microsoft.com/office/powerpoint/2010/main" val="3478976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CFE9-EBCD-4BA3-B8EB-01EFFF47FF1E}"/>
              </a:ext>
            </a:extLst>
          </p:cNvPr>
          <p:cNvSpPr>
            <a:spLocks noGrp="1"/>
          </p:cNvSpPr>
          <p:nvPr>
            <p:ph type="title"/>
          </p:nvPr>
        </p:nvSpPr>
        <p:spPr/>
        <p:txBody>
          <a:bodyPr/>
          <a:lstStyle/>
          <a:p>
            <a:pPr algn="ctr"/>
            <a:r>
              <a:rPr lang="en-US" b="1" i="0" dirty="0">
                <a:solidFill>
                  <a:srgbClr val="0070C0"/>
                </a:solidFill>
                <a:effectLst/>
                <a:latin typeface="erdana"/>
              </a:rPr>
              <a:t>CSS Border</a:t>
            </a:r>
            <a:br>
              <a:rPr lang="en-US" b="1" i="0" dirty="0">
                <a:solidFill>
                  <a:srgbClr val="0070C0"/>
                </a:solidFill>
                <a:effectLst/>
                <a:latin typeface="erdana"/>
              </a:rPr>
            </a:br>
            <a:endParaRPr lang="en-US" b="1" dirty="0">
              <a:solidFill>
                <a:srgbClr val="0070C0"/>
              </a:solidFill>
            </a:endParaRPr>
          </a:p>
        </p:txBody>
      </p:sp>
      <p:sp>
        <p:nvSpPr>
          <p:cNvPr id="3" name="Content Placeholder 2">
            <a:extLst>
              <a:ext uri="{FF2B5EF4-FFF2-40B4-BE49-F238E27FC236}">
                <a16:creationId xmlns:a16="http://schemas.microsoft.com/office/drawing/2014/main" id="{40DBD2E9-D3FE-47E5-81EA-5899BE37165D}"/>
              </a:ext>
            </a:extLst>
          </p:cNvPr>
          <p:cNvSpPr>
            <a:spLocks noGrp="1"/>
          </p:cNvSpPr>
          <p:nvPr>
            <p:ph idx="1"/>
          </p:nvPr>
        </p:nvSpPr>
        <p:spPr/>
        <p:txBody>
          <a:bodyPr/>
          <a:lstStyle/>
          <a:p>
            <a:pPr algn="just"/>
            <a:r>
              <a:rPr lang="en-US" b="0" i="0" dirty="0">
                <a:solidFill>
                  <a:srgbClr val="333333"/>
                </a:solidFill>
                <a:effectLst/>
                <a:latin typeface="inter-regular"/>
              </a:rPr>
              <a:t>The CSS border is a shorthand property used to set the border on an element.</a:t>
            </a:r>
          </a:p>
          <a:p>
            <a:pPr algn="just"/>
            <a:r>
              <a:rPr lang="en-US" b="0" i="0" dirty="0">
                <a:solidFill>
                  <a:srgbClr val="333333"/>
                </a:solidFill>
                <a:effectLst/>
                <a:latin typeface="inter-regular"/>
              </a:rPr>
              <a:t>The CSS border properties are use to specify the style, color and size of the border of an element. The CSS border properties are given below</a:t>
            </a:r>
          </a:p>
          <a:p>
            <a:pPr algn="just">
              <a:buFont typeface="Arial" panose="020B0604020202020204" pitchFamily="34" charset="0"/>
              <a:buChar char="•"/>
            </a:pPr>
            <a:r>
              <a:rPr lang="en-US" b="0" i="0" dirty="0">
                <a:solidFill>
                  <a:srgbClr val="000000"/>
                </a:solidFill>
                <a:effectLst/>
                <a:latin typeface="inter-regular"/>
              </a:rPr>
              <a:t>border-style</a:t>
            </a:r>
          </a:p>
          <a:p>
            <a:pPr algn="just">
              <a:buFont typeface="Arial" panose="020B0604020202020204" pitchFamily="34" charset="0"/>
              <a:buChar char="•"/>
            </a:pPr>
            <a:r>
              <a:rPr lang="en-US" b="0" i="0" dirty="0">
                <a:solidFill>
                  <a:srgbClr val="000000"/>
                </a:solidFill>
                <a:effectLst/>
                <a:latin typeface="inter-regular"/>
              </a:rPr>
              <a:t>border-color</a:t>
            </a:r>
          </a:p>
          <a:p>
            <a:pPr algn="just">
              <a:buFont typeface="Arial" panose="020B0604020202020204" pitchFamily="34" charset="0"/>
              <a:buChar char="•"/>
            </a:pPr>
            <a:r>
              <a:rPr lang="en-US" b="0" i="0" dirty="0">
                <a:solidFill>
                  <a:srgbClr val="000000"/>
                </a:solidFill>
                <a:effectLst/>
                <a:latin typeface="inter-regular"/>
              </a:rPr>
              <a:t>border-width</a:t>
            </a:r>
          </a:p>
          <a:p>
            <a:pPr algn="just">
              <a:buFont typeface="Arial" panose="020B0604020202020204" pitchFamily="34" charset="0"/>
              <a:buChar char="•"/>
            </a:pPr>
            <a:r>
              <a:rPr lang="en-US" dirty="0">
                <a:solidFill>
                  <a:srgbClr val="000000"/>
                </a:solidFill>
                <a:latin typeface="inter-regular"/>
              </a:rPr>
              <a:t>Border- radius</a:t>
            </a:r>
            <a:endParaRPr lang="en-US" b="0" i="0" dirty="0">
              <a:solidFill>
                <a:srgbClr val="000000"/>
              </a:solidFill>
              <a:effectLst/>
              <a:latin typeface="inter-regular"/>
            </a:endParaRPr>
          </a:p>
          <a:p>
            <a:pPr marL="0" indent="0">
              <a:buNone/>
            </a:pPr>
            <a:endParaRPr lang="en-US" dirty="0"/>
          </a:p>
        </p:txBody>
      </p:sp>
      <p:pic>
        <p:nvPicPr>
          <p:cNvPr id="4" name="Picture 3">
            <a:extLst>
              <a:ext uri="{FF2B5EF4-FFF2-40B4-BE49-F238E27FC236}">
                <a16:creationId xmlns:a16="http://schemas.microsoft.com/office/drawing/2014/main" id="{CECD7C90-542F-498F-8F83-F5ED874532A4}"/>
              </a:ext>
            </a:extLst>
          </p:cNvPr>
          <p:cNvPicPr>
            <a:picLocks noChangeAspect="1"/>
          </p:cNvPicPr>
          <p:nvPr/>
        </p:nvPicPr>
        <p:blipFill rotWithShape="1">
          <a:blip r:embed="rId2">
            <a:extLst>
              <a:ext uri="{28A0092B-C50C-407E-A947-70E740481C1C}">
                <a14:useLocalDpi xmlns:a14="http://schemas.microsoft.com/office/drawing/2010/main" val="0"/>
              </a:ext>
            </a:extLst>
          </a:blip>
          <a:srcRect t="16644" b="19303"/>
          <a:stretch/>
        </p:blipFill>
        <p:spPr>
          <a:xfrm>
            <a:off x="10506075" y="9331"/>
            <a:ext cx="1685925" cy="1738803"/>
          </a:xfrm>
          <a:prstGeom prst="rect">
            <a:avLst/>
          </a:prstGeom>
        </p:spPr>
      </p:pic>
      <p:sp>
        <p:nvSpPr>
          <p:cNvPr id="5" name="Slide Number Placeholder 4">
            <a:extLst>
              <a:ext uri="{FF2B5EF4-FFF2-40B4-BE49-F238E27FC236}">
                <a16:creationId xmlns:a16="http://schemas.microsoft.com/office/drawing/2014/main" id="{CB7B2920-796D-4591-A08E-1B6CD4179A9F}"/>
              </a:ext>
            </a:extLst>
          </p:cNvPr>
          <p:cNvSpPr>
            <a:spLocks noGrp="1"/>
          </p:cNvSpPr>
          <p:nvPr>
            <p:ph type="sldNum" sz="quarter" idx="12"/>
          </p:nvPr>
        </p:nvSpPr>
        <p:spPr/>
        <p:txBody>
          <a:bodyPr/>
          <a:lstStyle/>
          <a:p>
            <a:fld id="{73639182-3901-4B50-B9F3-66E87511318D}" type="slidenum">
              <a:rPr lang="en-US" smtClean="0"/>
              <a:t>39</a:t>
            </a:fld>
            <a:endParaRPr lang="en-US"/>
          </a:p>
        </p:txBody>
      </p:sp>
    </p:spTree>
    <p:extLst>
      <p:ext uri="{BB962C8B-B14F-4D97-AF65-F5344CB8AC3E}">
        <p14:creationId xmlns:p14="http://schemas.microsoft.com/office/powerpoint/2010/main" val="384587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1F98-6937-484E-923F-F1668E5D6BB0}"/>
              </a:ext>
            </a:extLst>
          </p:cNvPr>
          <p:cNvSpPr>
            <a:spLocks noGrp="1"/>
          </p:cNvSpPr>
          <p:nvPr>
            <p:ph type="title"/>
          </p:nvPr>
        </p:nvSpPr>
        <p:spPr/>
        <p:txBody>
          <a:bodyPr/>
          <a:lstStyle/>
          <a:p>
            <a:r>
              <a:rPr lang="en-IN" dirty="0"/>
              <a:t>Features of CSS</a:t>
            </a:r>
          </a:p>
        </p:txBody>
      </p:sp>
      <p:sp>
        <p:nvSpPr>
          <p:cNvPr id="3" name="Content Placeholder 2">
            <a:extLst>
              <a:ext uri="{FF2B5EF4-FFF2-40B4-BE49-F238E27FC236}">
                <a16:creationId xmlns:a16="http://schemas.microsoft.com/office/drawing/2014/main" id="{EB6084ED-627A-4DB9-A2F8-6B43B6AABA12}"/>
              </a:ext>
            </a:extLst>
          </p:cNvPr>
          <p:cNvSpPr>
            <a:spLocks noGrp="1"/>
          </p:cNvSpPr>
          <p:nvPr>
            <p:ph sz="quarter" idx="1"/>
          </p:nvPr>
        </p:nvSpPr>
        <p:spPr/>
        <p:txBody>
          <a:bodyPr>
            <a:normAutofit/>
          </a:bodyPr>
          <a:lstStyle/>
          <a:p>
            <a:pPr fontAlgn="base"/>
            <a:r>
              <a:rPr lang="en-US" b="1" dirty="0"/>
              <a:t>CSS saves time: </a:t>
            </a:r>
            <a:r>
              <a:rPr lang="en-US" dirty="0"/>
              <a:t>You can write CSS once and reuse the same sheet in multiple HTML pages.</a:t>
            </a:r>
          </a:p>
          <a:p>
            <a:pPr fontAlgn="base"/>
            <a:r>
              <a:rPr lang="en-US" b="1" dirty="0"/>
              <a:t>Easy Maintenance: </a:t>
            </a:r>
            <a:r>
              <a:rPr lang="en-US" dirty="0"/>
              <a:t>To make a global change simply change the style, and all elements in all the webpages will be updated automatically.</a:t>
            </a:r>
          </a:p>
          <a:p>
            <a:pPr fontAlgn="base"/>
            <a:r>
              <a:rPr lang="en-US" b="1" dirty="0"/>
              <a:t>Search Engines: </a:t>
            </a:r>
            <a:r>
              <a:rPr lang="en-US" dirty="0"/>
              <a:t>CSS is considered a clean coding technique, which means search engines won’t have to struggle to “read” its content.</a:t>
            </a:r>
          </a:p>
          <a:p>
            <a:pPr fontAlgn="base"/>
            <a:r>
              <a:rPr lang="en-US" b="1" dirty="0"/>
              <a:t>Superior styles to HTML: </a:t>
            </a:r>
            <a:r>
              <a:rPr lang="en-US" dirty="0"/>
              <a:t>CSS has a much wider array of attributes than HTML, so you can give a far better look to your HTML page in comparison to HTML attributes.</a:t>
            </a:r>
          </a:p>
          <a:p>
            <a:endParaRPr lang="en-IN" dirty="0"/>
          </a:p>
        </p:txBody>
      </p:sp>
    </p:spTree>
    <p:extLst>
      <p:ext uri="{BB962C8B-B14F-4D97-AF65-F5344CB8AC3E}">
        <p14:creationId xmlns:p14="http://schemas.microsoft.com/office/powerpoint/2010/main" val="688213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AE0C15-CA24-2D2A-3E2F-D1FE1002BC9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26389" y="532567"/>
            <a:ext cx="11539222" cy="5955698"/>
          </a:xfrm>
          <a:prstGeom prst="rect">
            <a:avLst/>
          </a:prstGeom>
        </p:spPr>
      </p:pic>
    </p:spTree>
    <p:extLst>
      <p:ext uri="{BB962C8B-B14F-4D97-AF65-F5344CB8AC3E}">
        <p14:creationId xmlns:p14="http://schemas.microsoft.com/office/powerpoint/2010/main" val="3266079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7DA9EF8-F443-EAB9-2898-A274D22BC723}"/>
              </a:ext>
            </a:extLst>
          </p:cNvPr>
          <p:cNvSpPr>
            <a:spLocks noChangeArrowheads="1"/>
          </p:cNvSpPr>
          <p:nvPr/>
        </p:nvSpPr>
        <p:spPr bwMode="auto">
          <a:xfrm>
            <a:off x="214684" y="851268"/>
            <a:ext cx="11762631" cy="4867959"/>
          </a:xfrm>
          <a:prstGeom prst="rect">
            <a:avLst/>
          </a:prstGeom>
          <a:solidFill>
            <a:schemeClr val="bg1"/>
          </a:solidFill>
          <a:ln/>
        </p:spPr>
        <p:style>
          <a:lnRef idx="1">
            <a:schemeClr val="accent4"/>
          </a:lnRef>
          <a:fillRef idx="2">
            <a:schemeClr val="accent4"/>
          </a:fillRef>
          <a:effectRef idx="1">
            <a:schemeClr val="accent4"/>
          </a:effectRef>
          <a:fontRef idx="minor">
            <a:schemeClr val="dk1"/>
          </a:fontRef>
        </p:style>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Border Style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border-style</a:t>
            </a:r>
            <a:r>
              <a:rPr kumimoji="0" lang="en-US" altLang="en-US" sz="2000" b="0" i="0" u="none" strike="noStrike" cap="none" normalizeH="0" baseline="0" dirty="0">
                <a:ln>
                  <a:noFill/>
                </a:ln>
                <a:solidFill>
                  <a:srgbClr val="000000"/>
                </a:solidFill>
                <a:effectLst/>
                <a:latin typeface="Verdana" panose="020B0604030504040204" pitchFamily="34" charset="0"/>
              </a:rPr>
              <a:t> property specifies what kind of border to display.</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following values are allowed: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dotted</a:t>
            </a:r>
            <a:r>
              <a:rPr kumimoji="0" lang="en-US" altLang="en-US" sz="2000" b="0" i="0" u="none" strike="noStrike" cap="none" normalizeH="0" baseline="0" dirty="0">
                <a:ln>
                  <a:noFill/>
                </a:ln>
                <a:solidFill>
                  <a:srgbClr val="000000"/>
                </a:solidFill>
                <a:effectLst/>
                <a:latin typeface="Verdana" panose="020B0604030504040204" pitchFamily="34" charset="0"/>
              </a:rPr>
              <a:t> - Defines a dotted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dashed</a:t>
            </a:r>
            <a:r>
              <a:rPr kumimoji="0" lang="en-US" altLang="en-US" sz="2000" b="0" i="0" u="none" strike="noStrike" cap="none" normalizeH="0" baseline="0" dirty="0">
                <a:ln>
                  <a:noFill/>
                </a:ln>
                <a:solidFill>
                  <a:srgbClr val="000000"/>
                </a:solidFill>
                <a:effectLst/>
                <a:latin typeface="Verdana" panose="020B0604030504040204" pitchFamily="34" charset="0"/>
              </a:rPr>
              <a:t> - Defines a dashed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solid</a:t>
            </a:r>
            <a:r>
              <a:rPr kumimoji="0" lang="en-US" altLang="en-US" sz="2000" b="0" i="0" u="none" strike="noStrike" cap="none" normalizeH="0" baseline="0" dirty="0">
                <a:ln>
                  <a:noFill/>
                </a:ln>
                <a:solidFill>
                  <a:srgbClr val="000000"/>
                </a:solidFill>
                <a:effectLst/>
                <a:latin typeface="Verdana" panose="020B0604030504040204" pitchFamily="34" charset="0"/>
              </a:rPr>
              <a:t> - Defines a solid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double</a:t>
            </a:r>
            <a:r>
              <a:rPr kumimoji="0" lang="en-US" altLang="en-US" sz="2000" b="0" i="0" u="none" strike="noStrike" cap="none" normalizeH="0" baseline="0" dirty="0">
                <a:ln>
                  <a:noFill/>
                </a:ln>
                <a:solidFill>
                  <a:srgbClr val="000000"/>
                </a:solidFill>
                <a:effectLst/>
                <a:latin typeface="Verdana" panose="020B0604030504040204" pitchFamily="34" charset="0"/>
              </a:rPr>
              <a:t> - Defines a double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groove</a:t>
            </a:r>
            <a:r>
              <a:rPr kumimoji="0" lang="en-US" altLang="en-US" sz="2000" b="0" i="0" u="none" strike="noStrike" cap="none" normalizeH="0" baseline="0" dirty="0">
                <a:ln>
                  <a:noFill/>
                </a:ln>
                <a:solidFill>
                  <a:srgbClr val="000000"/>
                </a:solidFill>
                <a:effectLst/>
                <a:latin typeface="Verdana" panose="020B0604030504040204" pitchFamily="34" charset="0"/>
              </a:rPr>
              <a:t> - Defines a 3D grooved border. The effect depends on the border-color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ridge</a:t>
            </a:r>
            <a:r>
              <a:rPr kumimoji="0" lang="en-US" altLang="en-US" sz="2000" b="0" i="0" u="none" strike="noStrike" cap="none" normalizeH="0" baseline="0" dirty="0">
                <a:ln>
                  <a:noFill/>
                </a:ln>
                <a:solidFill>
                  <a:srgbClr val="000000"/>
                </a:solidFill>
                <a:effectLst/>
                <a:latin typeface="Verdana" panose="020B0604030504040204" pitchFamily="34" charset="0"/>
              </a:rPr>
              <a:t> - Defines a 3D ridged border. The effect depends on the border-color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inset</a:t>
            </a:r>
            <a:r>
              <a:rPr kumimoji="0" lang="en-US" altLang="en-US" sz="2000" b="0" i="0" u="none" strike="noStrike" cap="none" normalizeH="0" baseline="0" dirty="0">
                <a:ln>
                  <a:noFill/>
                </a:ln>
                <a:solidFill>
                  <a:srgbClr val="000000"/>
                </a:solidFill>
                <a:effectLst/>
                <a:latin typeface="Verdana" panose="020B0604030504040204" pitchFamily="34" charset="0"/>
              </a:rPr>
              <a:t> - Defines a 3D inset border. The effect depends on the border-color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outset</a:t>
            </a:r>
            <a:r>
              <a:rPr kumimoji="0" lang="en-US" altLang="en-US" sz="2000" b="0" i="0" u="none" strike="noStrike" cap="none" normalizeH="0" baseline="0" dirty="0">
                <a:ln>
                  <a:noFill/>
                </a:ln>
                <a:solidFill>
                  <a:srgbClr val="000000"/>
                </a:solidFill>
                <a:effectLst/>
                <a:latin typeface="Verdana" panose="020B0604030504040204" pitchFamily="34" charset="0"/>
              </a:rPr>
              <a:t> - Defines a 3D outset border. The effect depends on the border-color 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none</a:t>
            </a:r>
            <a:r>
              <a:rPr kumimoji="0" lang="en-US" altLang="en-US" sz="2000" b="0" i="0" u="none" strike="noStrike" cap="none" normalizeH="0" baseline="0" dirty="0">
                <a:ln>
                  <a:noFill/>
                </a:ln>
                <a:solidFill>
                  <a:srgbClr val="000000"/>
                </a:solidFill>
                <a:effectLst/>
                <a:latin typeface="Verdana" panose="020B0604030504040204" pitchFamily="34" charset="0"/>
              </a:rPr>
              <a:t> - Defines no border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DC143C"/>
                </a:solidFill>
                <a:effectLst/>
                <a:latin typeface="Consolas" panose="020B0609020204030204" pitchFamily="49" charset="0"/>
              </a:rPr>
              <a:t>hidden</a:t>
            </a:r>
            <a:r>
              <a:rPr kumimoji="0" lang="en-US" altLang="en-US" sz="2000" b="0" i="0" u="none" strike="noStrike" cap="none" normalizeH="0" baseline="0" dirty="0">
                <a:ln>
                  <a:noFill/>
                </a:ln>
                <a:solidFill>
                  <a:srgbClr val="000000"/>
                </a:solidFill>
                <a:effectLst/>
                <a:latin typeface="Verdana" panose="020B0604030504040204" pitchFamily="34" charset="0"/>
              </a:rPr>
              <a:t> - Defines a hidden border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351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4634B6-4A92-6087-3B92-36C1B95F91B9}"/>
              </a:ext>
            </a:extLst>
          </p:cNvPr>
          <p:cNvSpPr txBox="1"/>
          <p:nvPr/>
        </p:nvSpPr>
        <p:spPr>
          <a:xfrm>
            <a:off x="436206" y="283038"/>
            <a:ext cx="9109009" cy="1477328"/>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Demonstration of the different border styles:</a:t>
            </a:r>
          </a:p>
          <a:p>
            <a:pPr algn="l"/>
            <a:r>
              <a:rPr lang="en-US" b="0" i="0" dirty="0" err="1">
                <a:solidFill>
                  <a:srgbClr val="A52A2A"/>
                </a:solidFill>
                <a:effectLst/>
                <a:latin typeface="Consolas" panose="020B0609020204030204" pitchFamily="49" charset="0"/>
              </a:rPr>
              <a:t>p.dotted</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dotted</a:t>
            </a: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err="1">
                <a:solidFill>
                  <a:srgbClr val="A52A2A"/>
                </a:solidFill>
                <a:effectLst/>
                <a:latin typeface="Consolas" panose="020B0609020204030204" pitchFamily="49" charset="0"/>
              </a:rPr>
              <a:t>p.dashed</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dashed</a:t>
            </a: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err="1">
                <a:solidFill>
                  <a:srgbClr val="A52A2A"/>
                </a:solidFill>
                <a:effectLst/>
                <a:latin typeface="Consolas" panose="020B0609020204030204" pitchFamily="49" charset="0"/>
              </a:rPr>
              <a:t>p.solid</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solid</a:t>
            </a:r>
            <a:r>
              <a:rPr lang="en-US" b="0" i="0" dirty="0">
                <a:solidFill>
                  <a:srgbClr val="000000"/>
                </a:solidFill>
                <a:effectLst/>
                <a:latin typeface="Consolas" panose="020B0609020204030204" pitchFamily="49" charset="0"/>
              </a:rPr>
              <a:t>;}</a:t>
            </a:r>
            <a:br>
              <a:rPr lang="en-US" b="0" i="0" dirty="0">
                <a:solidFill>
                  <a:srgbClr val="A52A2A"/>
                </a:solidFill>
                <a:effectLst/>
                <a:latin typeface="Consolas" panose="020B0609020204030204" pitchFamily="49" charset="0"/>
              </a:rPr>
            </a:br>
            <a:r>
              <a:rPr lang="en-US" b="0" i="0" dirty="0" err="1">
                <a:solidFill>
                  <a:srgbClr val="A52A2A"/>
                </a:solidFill>
                <a:effectLst/>
                <a:latin typeface="Consolas" panose="020B0609020204030204" pitchFamily="49" charset="0"/>
              </a:rPr>
              <a:t>p.double</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double</a:t>
            </a:r>
            <a:r>
              <a:rPr lang="en-US" b="0" i="0" dirty="0">
                <a:solidFill>
                  <a:srgbClr val="000000"/>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E0F23FB3-86D3-1F62-53FA-163C2DA67A0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320775" y="2260010"/>
            <a:ext cx="11550450" cy="3870202"/>
          </a:xfrm>
          <a:prstGeom prst="rect">
            <a:avLst/>
          </a:prstGeom>
        </p:spPr>
      </p:pic>
    </p:spTree>
    <p:extLst>
      <p:ext uri="{BB962C8B-B14F-4D97-AF65-F5344CB8AC3E}">
        <p14:creationId xmlns:p14="http://schemas.microsoft.com/office/powerpoint/2010/main" val="3617070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1034-FF9F-480A-A55A-17E25994EE4C}"/>
              </a:ext>
            </a:extLst>
          </p:cNvPr>
          <p:cNvSpPr>
            <a:spLocks noGrp="1"/>
          </p:cNvSpPr>
          <p:nvPr>
            <p:ph type="title"/>
          </p:nvPr>
        </p:nvSpPr>
        <p:spPr/>
        <p:txBody>
          <a:bodyPr/>
          <a:lstStyle/>
          <a:p>
            <a:pPr algn="ctr"/>
            <a:r>
              <a:rPr lang="en-US" b="1" i="0" dirty="0">
                <a:solidFill>
                  <a:srgbClr val="0070C0"/>
                </a:solidFill>
                <a:effectLst/>
                <a:latin typeface="erdana"/>
              </a:rPr>
              <a:t>CSS border-width</a:t>
            </a:r>
            <a:br>
              <a:rPr lang="en-US" b="1" i="0" dirty="0">
                <a:solidFill>
                  <a:srgbClr val="0070C0"/>
                </a:solidFill>
                <a:effectLst/>
                <a:latin typeface="erdana"/>
              </a:rPr>
            </a:br>
            <a:endParaRPr lang="en-US" b="1" dirty="0">
              <a:solidFill>
                <a:srgbClr val="0070C0"/>
              </a:solidFill>
            </a:endParaRPr>
          </a:p>
        </p:txBody>
      </p:sp>
      <p:sp>
        <p:nvSpPr>
          <p:cNvPr id="5" name="Slide Number Placeholder 4">
            <a:extLst>
              <a:ext uri="{FF2B5EF4-FFF2-40B4-BE49-F238E27FC236}">
                <a16:creationId xmlns:a16="http://schemas.microsoft.com/office/drawing/2014/main" id="{4E1E4873-D7FD-4047-8B57-D2DC2CA8F3AD}"/>
              </a:ext>
            </a:extLst>
          </p:cNvPr>
          <p:cNvSpPr>
            <a:spLocks noGrp="1"/>
          </p:cNvSpPr>
          <p:nvPr>
            <p:ph type="sldNum" sz="quarter" idx="12"/>
          </p:nvPr>
        </p:nvSpPr>
        <p:spPr/>
        <p:txBody>
          <a:bodyPr/>
          <a:lstStyle/>
          <a:p>
            <a:fld id="{73639182-3901-4B50-B9F3-66E87511318D}" type="slidenum">
              <a:rPr lang="en-US" smtClean="0"/>
              <a:t>43</a:t>
            </a:fld>
            <a:endParaRPr lang="en-US"/>
          </a:p>
        </p:txBody>
      </p:sp>
      <p:sp>
        <p:nvSpPr>
          <p:cNvPr id="9" name="TextBox 8">
            <a:extLst>
              <a:ext uri="{FF2B5EF4-FFF2-40B4-BE49-F238E27FC236}">
                <a16:creationId xmlns:a16="http://schemas.microsoft.com/office/drawing/2014/main" id="{0C26CED1-0659-79FC-5A04-6C98ABAB6B12}"/>
              </a:ext>
            </a:extLst>
          </p:cNvPr>
          <p:cNvSpPr txBox="1"/>
          <p:nvPr/>
        </p:nvSpPr>
        <p:spPr>
          <a:xfrm>
            <a:off x="1163995" y="1366163"/>
            <a:ext cx="6097554" cy="5355312"/>
          </a:xfrm>
          <a:prstGeom prst="rect">
            <a:avLst/>
          </a:prstGeom>
          <a:noFill/>
        </p:spPr>
        <p:txBody>
          <a:bodyPr wrap="square">
            <a:spAutoFit/>
          </a:bodyPr>
          <a:lstStyle/>
          <a:p>
            <a:r>
              <a:rPr lang="en-US" b="0" i="0" dirty="0">
                <a:solidFill>
                  <a:srgbClr val="A52A2A"/>
                </a:solidFill>
                <a:effectLst/>
                <a:latin typeface="Consolas" panose="020B0609020204030204" pitchFamily="49" charset="0"/>
              </a:rPr>
              <a:t>p.one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solid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border-width</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5px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A52A2A"/>
                </a:solidFill>
                <a:effectLst/>
                <a:latin typeface="Consolas" panose="020B0609020204030204" pitchFamily="49" charset="0"/>
              </a:rPr>
              <a:t>p.two</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solid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border-width</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medium</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A52A2A"/>
                </a:solidFill>
                <a:effectLst/>
                <a:latin typeface="Consolas" panose="020B0609020204030204" pitchFamily="49" charset="0"/>
              </a:rPr>
              <a:t>p.three</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dotted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border-width</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2px</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dirty="0"/>
            </a:br>
            <a:br>
              <a:rPr lang="en-US" dirty="0"/>
            </a:br>
            <a:r>
              <a:rPr lang="en-US" b="0" i="0" dirty="0" err="1">
                <a:solidFill>
                  <a:srgbClr val="A52A2A"/>
                </a:solidFill>
                <a:effectLst/>
                <a:latin typeface="Consolas" panose="020B0609020204030204" pitchFamily="49" charset="0"/>
              </a:rPr>
              <a:t>p.four</a:t>
            </a:r>
            <a:r>
              <a:rPr lang="en-US" b="0" i="0" dirty="0">
                <a:solidFill>
                  <a:srgbClr val="A52A2A"/>
                </a:solidFill>
                <a:effectLst/>
                <a:latin typeface="Consolas" panose="020B0609020204030204" pitchFamily="49" charset="0"/>
              </a:rPr>
              <a:t> </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border-style</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dotted</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  border-width</a:t>
            </a:r>
            <a:r>
              <a:rPr lang="en-US" b="0" i="0" dirty="0">
                <a:solidFill>
                  <a:srgbClr val="000000"/>
                </a:solidFill>
                <a:effectLst/>
                <a:latin typeface="Consolas" panose="020B0609020204030204" pitchFamily="49" charset="0"/>
              </a:rPr>
              <a:t>:</a:t>
            </a:r>
            <a:r>
              <a:rPr lang="en-US" b="0" i="0" dirty="0">
                <a:solidFill>
                  <a:srgbClr val="0000CD"/>
                </a:solidFill>
                <a:effectLst/>
                <a:latin typeface="Consolas" panose="020B0609020204030204" pitchFamily="49" charset="0"/>
              </a:rPr>
              <a:t> thick</a:t>
            </a:r>
            <a:r>
              <a:rPr lang="en-US" b="0" i="0" dirty="0">
                <a:solidFill>
                  <a:srgbClr val="000000"/>
                </a:solidFill>
                <a:effectLst/>
                <a:latin typeface="Consolas" panose="020B0609020204030204" pitchFamily="49" charset="0"/>
              </a:rPr>
              <a:t>;</a:t>
            </a:r>
            <a:br>
              <a:rPr lang="en-US" b="0" i="0" dirty="0">
                <a:solidFill>
                  <a:srgbClr val="FF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4220095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1D417E-8D01-D118-7484-C8BC93DC5FB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716876" y="642151"/>
            <a:ext cx="9563929" cy="5096176"/>
          </a:xfrm>
          <a:prstGeom prst="rect">
            <a:avLst/>
          </a:prstGeom>
        </p:spPr>
      </p:pic>
    </p:spTree>
    <p:extLst>
      <p:ext uri="{BB962C8B-B14F-4D97-AF65-F5344CB8AC3E}">
        <p14:creationId xmlns:p14="http://schemas.microsoft.com/office/powerpoint/2010/main" val="1896822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E4F84DE-9E3C-F94B-4C5A-BFF9FC33D0A5}"/>
              </a:ext>
            </a:extLst>
          </p:cNvPr>
          <p:cNvSpPr>
            <a:spLocks noChangeArrowheads="1"/>
          </p:cNvSpPr>
          <p:nvPr/>
        </p:nvSpPr>
        <p:spPr bwMode="auto">
          <a:xfrm>
            <a:off x="289250" y="135689"/>
            <a:ext cx="11290040" cy="2559635"/>
          </a:xfrm>
          <a:prstGeom prst="rect">
            <a:avLst/>
          </a:prstGeom>
          <a:solidFill>
            <a:schemeClr val="accent4">
              <a:lumMod val="20000"/>
              <a:lumOff val="80000"/>
            </a:schemeClr>
          </a:solidFill>
          <a:ln>
            <a:noFill/>
          </a:ln>
          <a:effec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CSS Border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a:t>
            </a:r>
            <a:r>
              <a:rPr kumimoji="0" lang="en-US" altLang="en-US" sz="2000" b="0" i="0" u="none" strike="noStrike" cap="none" normalizeH="0" baseline="0" dirty="0">
                <a:ln>
                  <a:noFill/>
                </a:ln>
                <a:solidFill>
                  <a:srgbClr val="DC143C"/>
                </a:solidFill>
                <a:effectLst/>
                <a:latin typeface="Consolas" panose="020B0609020204030204" pitchFamily="49" charset="0"/>
              </a:rPr>
              <a:t>border-color</a:t>
            </a:r>
            <a:r>
              <a:rPr kumimoji="0" lang="en-US" altLang="en-US" sz="2000" b="0" i="0" u="none" strike="noStrike" cap="none" normalizeH="0" baseline="0" dirty="0">
                <a:ln>
                  <a:noFill/>
                </a:ln>
                <a:solidFill>
                  <a:srgbClr val="000000"/>
                </a:solidFill>
                <a:effectLst/>
                <a:latin typeface="Verdana" panose="020B0604030504040204" pitchFamily="34" charset="0"/>
              </a:rPr>
              <a:t> property is used to set the color of the four borders.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Verdana" panose="020B0604030504040204" pitchFamily="34" charset="0"/>
              </a:rPr>
              <a:t>The color can be set by:</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name - specify a color name, like "red"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HEX - specify a HEX value, like "#ff0000"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Verdana" panose="020B0604030504040204" pitchFamily="34" charset="0"/>
              </a:rPr>
              <a:t>RGB - specify a RGB value, like "</a:t>
            </a:r>
            <a:r>
              <a:rPr kumimoji="0" lang="en-US" altLang="en-US" sz="2000" b="0" i="0" u="none" strike="noStrike" cap="none" normalizeH="0" baseline="0" dirty="0" err="1">
                <a:ln>
                  <a:noFill/>
                </a:ln>
                <a:solidFill>
                  <a:srgbClr val="000000"/>
                </a:solidFill>
                <a:effectLst/>
                <a:latin typeface="Verdana" panose="020B0604030504040204" pitchFamily="34" charset="0"/>
              </a:rPr>
              <a:t>rgb</a:t>
            </a:r>
            <a:r>
              <a:rPr kumimoji="0" lang="en-US" altLang="en-US" sz="2000" b="0" i="0" u="none" strike="noStrike" cap="none" normalizeH="0" baseline="0" dirty="0">
                <a:ln>
                  <a:noFill/>
                </a:ln>
                <a:solidFill>
                  <a:srgbClr val="000000"/>
                </a:solidFill>
                <a:effectLst/>
                <a:latin typeface="Verdana" panose="020B0604030504040204" pitchFamily="34" charset="0"/>
              </a:rPr>
              <a:t>(255,0,0)"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770D63D-5CA6-319C-D910-9A9DCC40285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989046" y="2936141"/>
            <a:ext cx="9927770" cy="3921859"/>
          </a:xfrm>
          <a:prstGeom prst="rect">
            <a:avLst/>
          </a:prstGeom>
        </p:spPr>
      </p:pic>
    </p:spTree>
    <p:extLst>
      <p:ext uri="{BB962C8B-B14F-4D97-AF65-F5344CB8AC3E}">
        <p14:creationId xmlns:p14="http://schemas.microsoft.com/office/powerpoint/2010/main" val="2092092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F6DE4A-B810-4854-B8D2-A3575DBC5AF2}"/>
              </a:ext>
            </a:extLst>
          </p:cNvPr>
          <p:cNvPicPr>
            <a:picLocks noChangeAspect="1"/>
          </p:cNvPicPr>
          <p:nvPr/>
        </p:nvPicPr>
        <p:blipFill>
          <a:blip r:embed="rId2"/>
          <a:stretch>
            <a:fillRect/>
          </a:stretch>
        </p:blipFill>
        <p:spPr>
          <a:xfrm>
            <a:off x="479573" y="304529"/>
            <a:ext cx="11232853" cy="6248942"/>
          </a:xfrm>
          <a:prstGeom prst="rect">
            <a:avLst/>
          </a:prstGeom>
        </p:spPr>
      </p:pic>
    </p:spTree>
    <p:extLst>
      <p:ext uri="{BB962C8B-B14F-4D97-AF65-F5344CB8AC3E}">
        <p14:creationId xmlns:p14="http://schemas.microsoft.com/office/powerpoint/2010/main" val="2624103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4DC222-B019-4068-AF8E-208D613B58DB}"/>
              </a:ext>
            </a:extLst>
          </p:cNvPr>
          <p:cNvPicPr>
            <a:picLocks noChangeAspect="1"/>
          </p:cNvPicPr>
          <p:nvPr/>
        </p:nvPicPr>
        <p:blipFill>
          <a:blip r:embed="rId2"/>
          <a:stretch>
            <a:fillRect/>
          </a:stretch>
        </p:blipFill>
        <p:spPr>
          <a:xfrm>
            <a:off x="620555" y="792251"/>
            <a:ext cx="10950889" cy="5273497"/>
          </a:xfrm>
          <a:prstGeom prst="rect">
            <a:avLst/>
          </a:prstGeom>
        </p:spPr>
      </p:pic>
    </p:spTree>
    <p:extLst>
      <p:ext uri="{BB962C8B-B14F-4D97-AF65-F5344CB8AC3E}">
        <p14:creationId xmlns:p14="http://schemas.microsoft.com/office/powerpoint/2010/main" val="1453633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4A32E1-AEB6-4159-B90C-934AB63F882B}"/>
              </a:ext>
            </a:extLst>
          </p:cNvPr>
          <p:cNvPicPr>
            <a:picLocks noChangeAspect="1"/>
          </p:cNvPicPr>
          <p:nvPr/>
        </p:nvPicPr>
        <p:blipFill>
          <a:blip r:embed="rId2"/>
          <a:stretch>
            <a:fillRect/>
          </a:stretch>
        </p:blipFill>
        <p:spPr>
          <a:xfrm>
            <a:off x="483383" y="357874"/>
            <a:ext cx="11225233" cy="6142252"/>
          </a:xfrm>
          <a:prstGeom prst="rect">
            <a:avLst/>
          </a:prstGeom>
        </p:spPr>
      </p:pic>
    </p:spTree>
    <p:extLst>
      <p:ext uri="{BB962C8B-B14F-4D97-AF65-F5344CB8AC3E}">
        <p14:creationId xmlns:p14="http://schemas.microsoft.com/office/powerpoint/2010/main" val="151950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0A227-C56C-4AFB-AA7B-0A27899E8314}"/>
              </a:ext>
            </a:extLst>
          </p:cNvPr>
          <p:cNvPicPr>
            <a:picLocks noChangeAspect="1"/>
          </p:cNvPicPr>
          <p:nvPr/>
        </p:nvPicPr>
        <p:blipFill>
          <a:blip r:embed="rId2"/>
          <a:stretch>
            <a:fillRect/>
          </a:stretch>
        </p:blipFill>
        <p:spPr>
          <a:xfrm>
            <a:off x="540538" y="296908"/>
            <a:ext cx="11110923" cy="6264183"/>
          </a:xfrm>
          <a:prstGeom prst="rect">
            <a:avLst/>
          </a:prstGeom>
        </p:spPr>
      </p:pic>
    </p:spTree>
    <p:extLst>
      <p:ext uri="{BB962C8B-B14F-4D97-AF65-F5344CB8AC3E}">
        <p14:creationId xmlns:p14="http://schemas.microsoft.com/office/powerpoint/2010/main" val="369053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EFE8-0770-4240-96D0-5965A557E5CA}"/>
              </a:ext>
            </a:extLst>
          </p:cNvPr>
          <p:cNvSpPr>
            <a:spLocks noGrp="1"/>
          </p:cNvSpPr>
          <p:nvPr>
            <p:ph type="title"/>
          </p:nvPr>
        </p:nvSpPr>
        <p:spPr/>
        <p:txBody>
          <a:bodyPr/>
          <a:lstStyle/>
          <a:p>
            <a:r>
              <a:rPr lang="en-IN" dirty="0"/>
              <a:t>CSS Syntax</a:t>
            </a:r>
          </a:p>
        </p:txBody>
      </p:sp>
      <p:sp>
        <p:nvSpPr>
          <p:cNvPr id="3" name="Content Placeholder 2">
            <a:extLst>
              <a:ext uri="{FF2B5EF4-FFF2-40B4-BE49-F238E27FC236}">
                <a16:creationId xmlns:a16="http://schemas.microsoft.com/office/drawing/2014/main" id="{60636690-C002-41BA-B664-023BE0D29D5F}"/>
              </a:ext>
            </a:extLst>
          </p:cNvPr>
          <p:cNvSpPr>
            <a:spLocks noGrp="1"/>
          </p:cNvSpPr>
          <p:nvPr>
            <p:ph sz="quarter" idx="1"/>
          </p:nvPr>
        </p:nvSpPr>
        <p:spPr/>
        <p:txBody>
          <a:bodyPr/>
          <a:lstStyle/>
          <a:p>
            <a:pPr marL="0" indent="0" fontAlgn="base">
              <a:buNone/>
            </a:pPr>
            <a:r>
              <a:rPr lang="en-US" dirty="0"/>
              <a:t>CSS comprises style rules that are interpreted by the browser and then applied to the corresponding elements in your document. A style rule set consists of a selector and declaration block.</a:t>
            </a:r>
          </a:p>
          <a:p>
            <a:pPr fontAlgn="base"/>
            <a:r>
              <a:rPr lang="en-US" b="1" dirty="0"/>
              <a:t>Selector:</a:t>
            </a:r>
            <a:r>
              <a:rPr lang="en-US" dirty="0"/>
              <a:t> A selector in CSS is used to target and select specific HTML elements to apply styles to.</a:t>
            </a:r>
          </a:p>
          <a:p>
            <a:pPr fontAlgn="base"/>
            <a:r>
              <a:rPr lang="en-US" b="1" dirty="0"/>
              <a:t>Declaration: </a:t>
            </a:r>
            <a:r>
              <a:rPr lang="en-US" dirty="0"/>
              <a:t>A declaration in CSS is a combination of a property and its corresponding value.</a:t>
            </a:r>
          </a:p>
          <a:p>
            <a:endParaRPr lang="en-IN" dirty="0"/>
          </a:p>
        </p:txBody>
      </p:sp>
      <p:sp>
        <p:nvSpPr>
          <p:cNvPr id="4" name="Rectangle 1">
            <a:extLst>
              <a:ext uri="{FF2B5EF4-FFF2-40B4-BE49-F238E27FC236}">
                <a16:creationId xmlns:a16="http://schemas.microsoft.com/office/drawing/2014/main" id="{30DB6F80-39EC-4511-A32E-7BDAE55B4A08}"/>
              </a:ext>
            </a:extLst>
          </p:cNvPr>
          <p:cNvSpPr>
            <a:spLocks noChangeArrowheads="1"/>
          </p:cNvSpPr>
          <p:nvPr/>
        </p:nvSpPr>
        <p:spPr bwMode="auto">
          <a:xfrm>
            <a:off x="1781092" y="5281814"/>
            <a:ext cx="7378810" cy="802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rPr>
              <a:t>Selector -- h1</a:t>
            </a:r>
            <a:br>
              <a:rPr kumimoji="0" lang="en-US" altLang="en-US" sz="2400" b="0" i="0" u="none" strike="noStrike" cap="none" normalizeH="0" baseline="0" dirty="0">
                <a:ln>
                  <a:noFill/>
                </a:ln>
                <a:solidFill>
                  <a:srgbClr val="273239"/>
                </a:solidFill>
                <a:effectLst/>
                <a:latin typeface="Consolas" panose="020B0609020204030204" pitchFamily="49" charset="0"/>
              </a:rPr>
            </a:br>
            <a:r>
              <a:rPr kumimoji="0" lang="en-US" altLang="en-US" sz="2400" b="0" i="0" u="none" strike="noStrike" cap="none" normalizeH="0" baseline="0" dirty="0">
                <a:ln>
                  <a:noFill/>
                </a:ln>
                <a:solidFill>
                  <a:srgbClr val="273239"/>
                </a:solidFill>
                <a:effectLst/>
                <a:latin typeface="Consolas" panose="020B0609020204030204" pitchFamily="49" charset="0"/>
              </a:rPr>
              <a:t>Declaration -- {</a:t>
            </a:r>
            <a:r>
              <a:rPr kumimoji="0" lang="en-US" altLang="en-US" sz="2400" b="0" i="0" u="none" strike="noStrike" cap="none" normalizeH="0" baseline="0" dirty="0" err="1">
                <a:ln>
                  <a:noFill/>
                </a:ln>
                <a:solidFill>
                  <a:srgbClr val="273239"/>
                </a:solidFill>
                <a:effectLst/>
                <a:latin typeface="Consolas" panose="020B0609020204030204" pitchFamily="49" charset="0"/>
              </a:rPr>
              <a:t>color:blue;font</a:t>
            </a:r>
            <a:r>
              <a:rPr kumimoji="0" lang="en-US" altLang="en-US" sz="2400" b="0" i="0" u="none" strike="noStrike" cap="none" normalizeH="0" baseline="0" dirty="0">
                <a:ln>
                  <a:noFill/>
                </a:ln>
                <a:solidFill>
                  <a:srgbClr val="273239"/>
                </a:solidFill>
                <a:effectLst/>
                <a:latin typeface="Consolas" panose="020B0609020204030204" pitchFamily="49" charset="0"/>
              </a:rPr>
              <a:t> size:12px;}</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2352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0649-87AD-4053-AA52-AEC106AA9B79}"/>
              </a:ext>
            </a:extLst>
          </p:cNvPr>
          <p:cNvSpPr>
            <a:spLocks noGrp="1"/>
          </p:cNvSpPr>
          <p:nvPr>
            <p:ph type="title"/>
          </p:nvPr>
        </p:nvSpPr>
        <p:spPr/>
        <p:txBody>
          <a:bodyPr/>
          <a:lstStyle/>
          <a:p>
            <a:r>
              <a:rPr lang="en-IN" dirty="0" err="1"/>
              <a:t>Div</a:t>
            </a:r>
            <a:r>
              <a:rPr lang="en-IN" dirty="0"/>
              <a:t> in HTML</a:t>
            </a:r>
          </a:p>
        </p:txBody>
      </p:sp>
      <p:sp>
        <p:nvSpPr>
          <p:cNvPr id="3" name="Content Placeholder 2">
            <a:extLst>
              <a:ext uri="{FF2B5EF4-FFF2-40B4-BE49-F238E27FC236}">
                <a16:creationId xmlns:a16="http://schemas.microsoft.com/office/drawing/2014/main" id="{078071E6-4FF0-4D2D-9CB4-3A93F19AD19C}"/>
              </a:ext>
            </a:extLst>
          </p:cNvPr>
          <p:cNvSpPr>
            <a:spLocks noGrp="1"/>
          </p:cNvSpPr>
          <p:nvPr>
            <p:ph sz="quarter" idx="1"/>
          </p:nvPr>
        </p:nvSpPr>
        <p:spPr/>
        <p:txBody>
          <a:bodyPr>
            <a:normAutofit/>
          </a:bodyPr>
          <a:lstStyle/>
          <a:p>
            <a:r>
              <a:rPr lang="en-US" dirty="0"/>
              <a:t>The div tag is known as Division tag. </a:t>
            </a:r>
          </a:p>
          <a:p>
            <a:r>
              <a:rPr lang="en-US" dirty="0" err="1"/>
              <a:t>Div</a:t>
            </a:r>
            <a:r>
              <a:rPr lang="en-US" dirty="0"/>
              <a:t> tag has both open (&lt;div&gt;) and closing (&lt;/div&gt;) tag and it is mandatory to close the tag.</a:t>
            </a:r>
          </a:p>
          <a:p>
            <a:pPr fontAlgn="base"/>
            <a:r>
              <a:rPr lang="en-US" dirty="0" err="1"/>
              <a:t>Div</a:t>
            </a:r>
            <a:r>
              <a:rPr lang="en-US" dirty="0"/>
              <a:t> tag is Block level tag.</a:t>
            </a:r>
          </a:p>
          <a:p>
            <a:pPr fontAlgn="base"/>
            <a:r>
              <a:rPr lang="en-US" dirty="0"/>
              <a:t>It is a generic container tag.</a:t>
            </a:r>
          </a:p>
          <a:p>
            <a:pPr fontAlgn="base"/>
            <a:r>
              <a:rPr lang="en-US" dirty="0"/>
              <a:t>It is used to group various tags of HTML so that sections can be created and styles can be applied to them.</a:t>
            </a:r>
          </a:p>
          <a:p>
            <a:endParaRPr lang="en-IN" dirty="0"/>
          </a:p>
        </p:txBody>
      </p:sp>
    </p:spTree>
    <p:extLst>
      <p:ext uri="{BB962C8B-B14F-4D97-AF65-F5344CB8AC3E}">
        <p14:creationId xmlns:p14="http://schemas.microsoft.com/office/powerpoint/2010/main" val="1930822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C9E19D-A241-4881-AE17-9B163336F081}"/>
              </a:ext>
            </a:extLst>
          </p:cNvPr>
          <p:cNvSpPr/>
          <p:nvPr/>
        </p:nvSpPr>
        <p:spPr>
          <a:xfrm>
            <a:off x="909099" y="500964"/>
            <a:ext cx="6096000" cy="3693319"/>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r>
              <a:rPr lang="en-IN" dirty="0"/>
              <a:t>&lt;!DOCTYPE html&gt;</a:t>
            </a:r>
          </a:p>
          <a:p>
            <a:r>
              <a:rPr lang="en-IN" dirty="0"/>
              <a:t>&lt;html&gt;</a:t>
            </a:r>
          </a:p>
          <a:p>
            <a:r>
              <a:rPr lang="en-IN" dirty="0"/>
              <a:t>&lt;body&gt;</a:t>
            </a:r>
          </a:p>
          <a:p>
            <a:endParaRPr lang="en-IN" dirty="0"/>
          </a:p>
          <a:p>
            <a:r>
              <a:rPr lang="en-IN" dirty="0"/>
              <a:t>&lt;h1&gt;The span element&lt;/h1&gt;</a:t>
            </a:r>
          </a:p>
          <a:p>
            <a:endParaRPr lang="en-IN" dirty="0"/>
          </a:p>
          <a:p>
            <a:r>
              <a:rPr lang="en-IN" dirty="0"/>
              <a:t>&lt;p&gt;My mother has &lt;span style="</a:t>
            </a:r>
            <a:r>
              <a:rPr lang="en-IN" dirty="0" err="1"/>
              <a:t>color:blue;font-weight:bold</a:t>
            </a:r>
            <a:r>
              <a:rPr lang="en-IN" dirty="0"/>
              <a:t>"&gt;blue&lt;/span&gt; eyes and my father has &lt;span style="</a:t>
            </a:r>
            <a:r>
              <a:rPr lang="en-IN" dirty="0" err="1"/>
              <a:t>color:darkolivegreen;font-weight:bold</a:t>
            </a:r>
            <a:r>
              <a:rPr lang="en-IN" dirty="0"/>
              <a:t>"&gt;dark green&lt;/span&gt; eyes.&lt;/p&gt;</a:t>
            </a:r>
          </a:p>
          <a:p>
            <a:endParaRPr lang="en-IN" dirty="0"/>
          </a:p>
          <a:p>
            <a:r>
              <a:rPr lang="en-IN" dirty="0"/>
              <a:t>&lt;/body&gt;</a:t>
            </a:r>
          </a:p>
          <a:p>
            <a:r>
              <a:rPr lang="en-IN" dirty="0"/>
              <a:t>&lt;/html&gt;</a:t>
            </a:r>
          </a:p>
        </p:txBody>
      </p:sp>
      <p:pic>
        <p:nvPicPr>
          <p:cNvPr id="3" name="Picture 2">
            <a:extLst>
              <a:ext uri="{FF2B5EF4-FFF2-40B4-BE49-F238E27FC236}">
                <a16:creationId xmlns:a16="http://schemas.microsoft.com/office/drawing/2014/main" id="{9313E4E9-64AE-4A8F-9B8F-92D6F43C0A44}"/>
              </a:ext>
            </a:extLst>
          </p:cNvPr>
          <p:cNvPicPr>
            <a:picLocks noChangeAspect="1"/>
          </p:cNvPicPr>
          <p:nvPr/>
        </p:nvPicPr>
        <p:blipFill>
          <a:blip r:embed="rId2"/>
          <a:stretch>
            <a:fillRect/>
          </a:stretch>
        </p:blipFill>
        <p:spPr>
          <a:xfrm>
            <a:off x="5828598" y="4627757"/>
            <a:ext cx="4717189" cy="15622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1688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DB94B-1E03-47CF-A0A6-FACF1F417EEA}"/>
              </a:ext>
            </a:extLst>
          </p:cNvPr>
          <p:cNvSpPr/>
          <p:nvPr/>
        </p:nvSpPr>
        <p:spPr>
          <a:xfrm>
            <a:off x="2022281" y="428178"/>
            <a:ext cx="7996362" cy="600164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IN" sz="1600" dirty="0"/>
              <a:t>&lt;!DOCTYPE html&gt;</a:t>
            </a:r>
          </a:p>
          <a:p>
            <a:r>
              <a:rPr lang="en-IN" sz="1600" dirty="0"/>
              <a:t>&lt;html&gt;</a:t>
            </a:r>
          </a:p>
          <a:p>
            <a:r>
              <a:rPr lang="en-IN" sz="1600" dirty="0"/>
              <a:t>&lt;head&gt;</a:t>
            </a:r>
          </a:p>
          <a:p>
            <a:r>
              <a:rPr lang="en-IN" sz="1600" dirty="0"/>
              <a:t>&lt;style&gt;</a:t>
            </a:r>
          </a:p>
          <a:p>
            <a:r>
              <a:rPr lang="en-IN" sz="1600" dirty="0"/>
              <a:t>.</a:t>
            </a:r>
            <a:r>
              <a:rPr lang="en-IN" sz="1600" dirty="0" err="1"/>
              <a:t>myDiv</a:t>
            </a:r>
            <a:r>
              <a:rPr lang="en-IN" sz="1600" dirty="0"/>
              <a:t> {</a:t>
            </a:r>
          </a:p>
          <a:p>
            <a:r>
              <a:rPr lang="en-IN" sz="1600" dirty="0"/>
              <a:t>  border: 5px outset red;</a:t>
            </a:r>
          </a:p>
          <a:p>
            <a:r>
              <a:rPr lang="en-IN" sz="1600" dirty="0"/>
              <a:t>  background-</a:t>
            </a:r>
            <a:r>
              <a:rPr lang="en-IN" sz="1600" dirty="0" err="1"/>
              <a:t>color</a:t>
            </a:r>
            <a:r>
              <a:rPr lang="en-IN" sz="1600" dirty="0"/>
              <a:t>: </a:t>
            </a:r>
            <a:r>
              <a:rPr lang="en-IN" sz="1600" dirty="0" err="1"/>
              <a:t>lightblue</a:t>
            </a:r>
            <a:r>
              <a:rPr lang="en-IN" sz="1600" dirty="0"/>
              <a:t>;    </a:t>
            </a:r>
          </a:p>
          <a:p>
            <a:r>
              <a:rPr lang="en-IN" sz="1600" dirty="0"/>
              <a:t>  text-align: </a:t>
            </a:r>
            <a:r>
              <a:rPr lang="en-IN" sz="1600" dirty="0" err="1"/>
              <a:t>center</a:t>
            </a:r>
            <a:r>
              <a:rPr lang="en-IN" sz="1600" dirty="0"/>
              <a:t>;</a:t>
            </a:r>
          </a:p>
          <a:p>
            <a:r>
              <a:rPr lang="en-IN" sz="1600" dirty="0"/>
              <a:t>}</a:t>
            </a:r>
          </a:p>
          <a:p>
            <a:r>
              <a:rPr lang="en-IN" sz="1600" dirty="0"/>
              <a:t>&lt;/style&gt;</a:t>
            </a:r>
          </a:p>
          <a:p>
            <a:r>
              <a:rPr lang="en-IN" sz="1600" dirty="0"/>
              <a:t>&lt;/head&gt;</a:t>
            </a:r>
          </a:p>
          <a:p>
            <a:r>
              <a:rPr lang="en-IN" sz="1600" dirty="0"/>
              <a:t>&lt;body&gt;</a:t>
            </a:r>
          </a:p>
          <a:p>
            <a:endParaRPr lang="en-IN" sz="1600" dirty="0"/>
          </a:p>
          <a:p>
            <a:r>
              <a:rPr lang="en-IN" sz="1600" dirty="0"/>
              <a:t>&lt;h1&gt;The div element&lt;/h1&gt;</a:t>
            </a:r>
          </a:p>
          <a:p>
            <a:endParaRPr lang="en-IN" sz="1600" dirty="0"/>
          </a:p>
          <a:p>
            <a:r>
              <a:rPr lang="en-IN" sz="1600" dirty="0"/>
              <a:t>&lt;div class="</a:t>
            </a:r>
            <a:r>
              <a:rPr lang="en-IN" sz="1600" dirty="0" err="1"/>
              <a:t>myDiv</a:t>
            </a:r>
            <a:r>
              <a:rPr lang="en-IN" sz="1600" dirty="0"/>
              <a:t>"&gt;</a:t>
            </a:r>
          </a:p>
          <a:p>
            <a:r>
              <a:rPr lang="en-IN" sz="1600" dirty="0"/>
              <a:t>  &lt;h2&gt;This is a heading in a div element&lt;/h2&gt;</a:t>
            </a:r>
          </a:p>
          <a:p>
            <a:r>
              <a:rPr lang="en-IN" sz="1600" dirty="0"/>
              <a:t>  &lt;p&gt;This is some text in a div element.&lt;/p&gt;</a:t>
            </a:r>
          </a:p>
          <a:p>
            <a:r>
              <a:rPr lang="en-IN" sz="1600" dirty="0"/>
              <a:t>&lt;/div&gt;</a:t>
            </a:r>
          </a:p>
          <a:p>
            <a:endParaRPr lang="en-IN" sz="1600" dirty="0"/>
          </a:p>
          <a:p>
            <a:r>
              <a:rPr lang="en-IN" sz="1600" dirty="0"/>
              <a:t>&lt;p&gt;This is some text outside the div element.&lt;/p&gt;</a:t>
            </a:r>
          </a:p>
          <a:p>
            <a:endParaRPr lang="en-IN" sz="1600" dirty="0"/>
          </a:p>
          <a:p>
            <a:r>
              <a:rPr lang="en-IN" sz="1600" dirty="0"/>
              <a:t>&lt;/body&gt;</a:t>
            </a:r>
          </a:p>
          <a:p>
            <a:r>
              <a:rPr lang="en-IN" sz="1600" dirty="0"/>
              <a:t>&lt;/html&gt;</a:t>
            </a:r>
          </a:p>
        </p:txBody>
      </p:sp>
    </p:spTree>
    <p:extLst>
      <p:ext uri="{BB962C8B-B14F-4D97-AF65-F5344CB8AC3E}">
        <p14:creationId xmlns:p14="http://schemas.microsoft.com/office/powerpoint/2010/main" val="1942502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8F4860-E163-4D01-A1E5-BFAECBB0AEBA}"/>
              </a:ext>
            </a:extLst>
          </p:cNvPr>
          <p:cNvPicPr>
            <a:picLocks noChangeAspect="1"/>
          </p:cNvPicPr>
          <p:nvPr/>
        </p:nvPicPr>
        <p:blipFill>
          <a:blip r:embed="rId2"/>
          <a:stretch>
            <a:fillRect/>
          </a:stretch>
        </p:blipFill>
        <p:spPr>
          <a:xfrm>
            <a:off x="1534602" y="1415332"/>
            <a:ext cx="8953168" cy="3856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23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F66DC-4E24-4413-BCD7-23FD928AD20D}"/>
              </a:ext>
            </a:extLst>
          </p:cNvPr>
          <p:cNvSpPr>
            <a:spLocks noGrp="1"/>
          </p:cNvSpPr>
          <p:nvPr>
            <p:ph type="title"/>
          </p:nvPr>
        </p:nvSpPr>
        <p:spPr/>
        <p:txBody>
          <a:bodyPr/>
          <a:lstStyle/>
          <a:p>
            <a:r>
              <a:rPr lang="en-IN" dirty="0"/>
              <a:t>Span in HTML</a:t>
            </a:r>
          </a:p>
        </p:txBody>
      </p:sp>
      <p:sp>
        <p:nvSpPr>
          <p:cNvPr id="3" name="Content Placeholder 2">
            <a:extLst>
              <a:ext uri="{FF2B5EF4-FFF2-40B4-BE49-F238E27FC236}">
                <a16:creationId xmlns:a16="http://schemas.microsoft.com/office/drawing/2014/main" id="{BB30E58B-8BA6-45F2-B37D-FAB38DC1D88E}"/>
              </a:ext>
            </a:extLst>
          </p:cNvPr>
          <p:cNvSpPr>
            <a:spLocks noGrp="1"/>
          </p:cNvSpPr>
          <p:nvPr>
            <p:ph sz="quarter" idx="1"/>
          </p:nvPr>
        </p:nvSpPr>
        <p:spPr/>
        <p:style>
          <a:lnRef idx="2">
            <a:schemeClr val="accent3"/>
          </a:lnRef>
          <a:fillRef idx="1">
            <a:schemeClr val="lt1"/>
          </a:fillRef>
          <a:effectRef idx="0">
            <a:schemeClr val="accent3"/>
          </a:effectRef>
          <a:fontRef idx="minor">
            <a:schemeClr val="dk1"/>
          </a:fontRef>
        </p:style>
        <p:txBody>
          <a:bodyPr>
            <a:normAutofit/>
          </a:bodyPr>
          <a:lstStyle/>
          <a:p>
            <a:r>
              <a:rPr lang="en-US" dirty="0"/>
              <a:t>The </a:t>
            </a:r>
            <a:r>
              <a:rPr lang="en-US" b="1" dirty="0"/>
              <a:t>HTML span</a:t>
            </a:r>
            <a:r>
              <a:rPr lang="en-US" dirty="0"/>
              <a:t> element is a generic</a:t>
            </a:r>
            <a:r>
              <a:rPr lang="en-US" i="1" dirty="0"/>
              <a:t> inline container</a:t>
            </a:r>
            <a:r>
              <a:rPr lang="en-US" dirty="0"/>
              <a:t> for inline elements and content. It is used to group elements for styling purposes (by using the class or id attributes).</a:t>
            </a:r>
          </a:p>
          <a:p>
            <a:r>
              <a:rPr lang="en-US" dirty="0"/>
              <a:t>The span tag is used for the grouping of inline elements &amp; this tag does not make any visual change by itself. </a:t>
            </a:r>
          </a:p>
          <a:p>
            <a:r>
              <a:rPr lang="en-US" dirty="0"/>
              <a:t>Span is very similar to the div tag, but div is a</a:t>
            </a:r>
            <a:r>
              <a:rPr lang="en-US" b="1" dirty="0"/>
              <a:t> block-level</a:t>
            </a:r>
            <a:r>
              <a:rPr lang="en-US" dirty="0"/>
              <a:t> tag and span is an</a:t>
            </a:r>
            <a:r>
              <a:rPr lang="en-US" b="1" dirty="0"/>
              <a:t> inline tag</a:t>
            </a:r>
            <a:r>
              <a:rPr lang="en-US" dirty="0"/>
              <a:t>.</a:t>
            </a:r>
          </a:p>
          <a:p>
            <a:pPr marL="0" indent="0">
              <a:buNone/>
            </a:pPr>
            <a:r>
              <a:rPr lang="en-US" dirty="0"/>
              <a:t> </a:t>
            </a:r>
          </a:p>
          <a:p>
            <a:pPr marL="0" indent="0">
              <a:buNone/>
            </a:pPr>
            <a:r>
              <a:rPr lang="en-US" dirty="0"/>
              <a:t>&lt;p&gt;This is use of &lt;span style=“</a:t>
            </a:r>
            <a:r>
              <a:rPr lang="en-US" dirty="0" err="1"/>
              <a:t>color:red</a:t>
            </a:r>
            <a:r>
              <a:rPr lang="en-US" dirty="0"/>
              <a:t>”&gt;Span &lt;/span&gt; Tag.&lt;/p&gt;</a:t>
            </a:r>
          </a:p>
          <a:p>
            <a:pPr marL="0" indent="0">
              <a:buNone/>
            </a:pPr>
            <a:endParaRPr lang="en-IN" dirty="0"/>
          </a:p>
        </p:txBody>
      </p:sp>
    </p:spTree>
    <p:extLst>
      <p:ext uri="{BB962C8B-B14F-4D97-AF65-F5344CB8AC3E}">
        <p14:creationId xmlns:p14="http://schemas.microsoft.com/office/powerpoint/2010/main" val="1372213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2CB7C9-05ED-4C61-BB89-01BDABCD63D5}"/>
              </a:ext>
            </a:extLst>
          </p:cNvPr>
          <p:cNvPicPr>
            <a:picLocks noChangeAspect="1"/>
          </p:cNvPicPr>
          <p:nvPr/>
        </p:nvPicPr>
        <p:blipFill>
          <a:blip r:embed="rId2"/>
          <a:stretch>
            <a:fillRect/>
          </a:stretch>
        </p:blipFill>
        <p:spPr>
          <a:xfrm>
            <a:off x="609124" y="1165664"/>
            <a:ext cx="10973751" cy="4526672"/>
          </a:xfrm>
          <a:prstGeom prst="rect">
            <a:avLst/>
          </a:prstGeom>
        </p:spPr>
      </p:pic>
    </p:spTree>
    <p:extLst>
      <p:ext uri="{BB962C8B-B14F-4D97-AF65-F5344CB8AC3E}">
        <p14:creationId xmlns:p14="http://schemas.microsoft.com/office/powerpoint/2010/main" val="2602319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2BAC-87A0-422B-8EFC-66E288C8B420}"/>
              </a:ext>
            </a:extLst>
          </p:cNvPr>
          <p:cNvSpPr>
            <a:spLocks noGrp="1"/>
          </p:cNvSpPr>
          <p:nvPr>
            <p:ph type="title"/>
          </p:nvPr>
        </p:nvSpPr>
        <p:spPr/>
        <p:txBody>
          <a:bodyPr/>
          <a:lstStyle/>
          <a:p>
            <a:r>
              <a:rPr lang="en-IN" dirty="0"/>
              <a:t>CSS Font Family</a:t>
            </a:r>
          </a:p>
        </p:txBody>
      </p:sp>
      <p:sp>
        <p:nvSpPr>
          <p:cNvPr id="3" name="Content Placeholder 2">
            <a:extLst>
              <a:ext uri="{FF2B5EF4-FFF2-40B4-BE49-F238E27FC236}">
                <a16:creationId xmlns:a16="http://schemas.microsoft.com/office/drawing/2014/main" id="{65F00B25-9106-4DDB-97E3-D73C4B936532}"/>
              </a:ext>
            </a:extLst>
          </p:cNvPr>
          <p:cNvSpPr>
            <a:spLocks noGrp="1"/>
          </p:cNvSpPr>
          <p:nvPr>
            <p:ph sz="quarter" idx="1"/>
          </p:nvPr>
        </p:nvSpPr>
        <p:spPr>
          <a:xfrm>
            <a:off x="782541" y="1797912"/>
            <a:ext cx="10515600" cy="2189784"/>
          </a:xfrm>
        </p:spPr>
        <p:txBody>
          <a:bodyPr/>
          <a:lstStyle/>
          <a:p>
            <a:pPr marL="0" indent="0">
              <a:buNone/>
            </a:pPr>
            <a:r>
              <a:rPr lang="en-US" dirty="0"/>
              <a:t>CSS font family can be divided in two types:</a:t>
            </a:r>
          </a:p>
          <a:p>
            <a:r>
              <a:rPr lang="en-US" dirty="0"/>
              <a:t>Generic family: It includes Serif, Sans-serif.</a:t>
            </a:r>
          </a:p>
          <a:p>
            <a:r>
              <a:rPr lang="en-US" dirty="0"/>
              <a:t>Font family: It specifies the font family name like Arial, New Times Roman etc.</a:t>
            </a:r>
          </a:p>
          <a:p>
            <a:pPr marL="0" indent="0">
              <a:buNone/>
            </a:pPr>
            <a:endParaRPr lang="en-IN" dirty="0"/>
          </a:p>
        </p:txBody>
      </p:sp>
      <p:pic>
        <p:nvPicPr>
          <p:cNvPr id="4" name="Picture 3">
            <a:extLst>
              <a:ext uri="{FF2B5EF4-FFF2-40B4-BE49-F238E27FC236}">
                <a16:creationId xmlns:a16="http://schemas.microsoft.com/office/drawing/2014/main" id="{D20DA824-AC18-42E6-ADF0-81AB8044F92A}"/>
              </a:ext>
            </a:extLst>
          </p:cNvPr>
          <p:cNvPicPr>
            <a:picLocks noChangeAspect="1"/>
          </p:cNvPicPr>
          <p:nvPr/>
        </p:nvPicPr>
        <p:blipFill rotWithShape="1">
          <a:blip r:embed="rId2"/>
          <a:srcRect r="36286"/>
          <a:stretch/>
        </p:blipFill>
        <p:spPr>
          <a:xfrm>
            <a:off x="2862470" y="4094920"/>
            <a:ext cx="3546281" cy="1765191"/>
          </a:xfrm>
          <a:prstGeom prst="rect">
            <a:avLst/>
          </a:prstGeom>
        </p:spPr>
      </p:pic>
    </p:spTree>
    <p:extLst>
      <p:ext uri="{BB962C8B-B14F-4D97-AF65-F5344CB8AC3E}">
        <p14:creationId xmlns:p14="http://schemas.microsoft.com/office/powerpoint/2010/main" val="1755229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EF6D6-792E-45DC-99D6-495CF4228CE6}"/>
              </a:ext>
            </a:extLst>
          </p:cNvPr>
          <p:cNvSpPr>
            <a:spLocks noGrp="1"/>
          </p:cNvSpPr>
          <p:nvPr>
            <p:ph sz="quarter" idx="1"/>
          </p:nvPr>
        </p:nvSpPr>
        <p:spPr>
          <a:xfrm>
            <a:off x="671223" y="124046"/>
            <a:ext cx="10515600" cy="6733954"/>
          </a:xfrm>
        </p:spPr>
        <p:txBody>
          <a:bodyPr>
            <a:noAutofit/>
          </a:bodyPr>
          <a:lstStyle/>
          <a:p>
            <a:pPr marL="0" indent="0">
              <a:buNone/>
            </a:pPr>
            <a:r>
              <a:rPr lang="en-IN" sz="1600" b="1" dirty="0"/>
              <a:t>&lt;html&gt;</a:t>
            </a:r>
            <a:r>
              <a:rPr lang="en-IN" sz="1600" dirty="0"/>
              <a:t>  </a:t>
            </a:r>
          </a:p>
          <a:p>
            <a:pPr marL="0" indent="0">
              <a:buNone/>
            </a:pPr>
            <a:r>
              <a:rPr lang="en-IN" sz="1600" b="1" dirty="0"/>
              <a:t>&lt;head&gt;</a:t>
            </a:r>
            <a:r>
              <a:rPr lang="en-IN" sz="1600" dirty="0"/>
              <a:t>  </a:t>
            </a:r>
          </a:p>
          <a:p>
            <a:pPr marL="0" indent="0">
              <a:buNone/>
            </a:pPr>
            <a:r>
              <a:rPr lang="en-IN" sz="1600" b="1" dirty="0"/>
              <a:t>&lt;style&gt;</a:t>
            </a:r>
            <a:r>
              <a:rPr lang="en-IN" sz="1600" dirty="0"/>
              <a:t>  </a:t>
            </a:r>
          </a:p>
          <a:p>
            <a:pPr marL="0" indent="0">
              <a:buNone/>
            </a:pPr>
            <a:r>
              <a:rPr lang="en-IN" sz="1600" dirty="0"/>
              <a:t>body {  </a:t>
            </a:r>
          </a:p>
          <a:p>
            <a:pPr marL="0" indent="0">
              <a:buNone/>
            </a:pPr>
            <a:r>
              <a:rPr lang="en-IN" sz="1600" dirty="0"/>
              <a:t>font-size: 100%;  </a:t>
            </a:r>
          </a:p>
          <a:p>
            <a:pPr marL="0" indent="0">
              <a:buNone/>
            </a:pPr>
            <a:r>
              <a:rPr lang="en-IN" sz="1600" dirty="0"/>
              <a:t>}  </a:t>
            </a:r>
          </a:p>
          <a:p>
            <a:pPr marL="0" indent="0">
              <a:buNone/>
            </a:pPr>
            <a:r>
              <a:rPr lang="en-IN" sz="1600" dirty="0"/>
              <a:t>h1 { font-family: sans-serif; }  </a:t>
            </a:r>
          </a:p>
          <a:p>
            <a:pPr marL="0" indent="0">
              <a:buNone/>
            </a:pPr>
            <a:r>
              <a:rPr lang="en-IN" sz="1600" dirty="0"/>
              <a:t>h2 { font-family: serif; }   </a:t>
            </a:r>
          </a:p>
          <a:p>
            <a:pPr marL="0" indent="0">
              <a:buNone/>
            </a:pPr>
            <a:r>
              <a:rPr lang="en-IN" sz="1600" dirty="0"/>
              <a:t>p { font-family: monospace; }   </a:t>
            </a:r>
          </a:p>
          <a:p>
            <a:pPr marL="0" indent="0">
              <a:buNone/>
            </a:pPr>
            <a:r>
              <a:rPr lang="en-IN" sz="1600" dirty="0"/>
              <a:t>}  </a:t>
            </a:r>
          </a:p>
          <a:p>
            <a:pPr marL="0" indent="0">
              <a:buNone/>
            </a:pPr>
            <a:r>
              <a:rPr lang="en-IN" sz="1600" b="1" dirty="0"/>
              <a:t>&lt;/style&gt;</a:t>
            </a:r>
            <a:r>
              <a:rPr lang="en-IN" sz="1600" dirty="0"/>
              <a:t>  </a:t>
            </a:r>
          </a:p>
          <a:p>
            <a:pPr marL="0" indent="0">
              <a:buNone/>
            </a:pPr>
            <a:r>
              <a:rPr lang="en-IN" sz="1600" b="1" dirty="0"/>
              <a:t>&lt;/head&gt;</a:t>
            </a:r>
            <a:r>
              <a:rPr lang="en-IN" sz="1600" dirty="0"/>
              <a:t>  </a:t>
            </a:r>
          </a:p>
          <a:p>
            <a:pPr marL="0" indent="0">
              <a:buNone/>
            </a:pPr>
            <a:r>
              <a:rPr lang="en-IN" sz="1600" b="1" dirty="0"/>
              <a:t>&lt;body&gt;</a:t>
            </a:r>
            <a:r>
              <a:rPr lang="en-IN" sz="1600" dirty="0"/>
              <a:t>  </a:t>
            </a:r>
          </a:p>
          <a:p>
            <a:pPr marL="0" indent="0">
              <a:buNone/>
            </a:pPr>
            <a:r>
              <a:rPr lang="en-IN" sz="1600" b="1" dirty="0"/>
              <a:t>&lt;h1&gt;</a:t>
            </a:r>
            <a:r>
              <a:rPr lang="en-IN" sz="1600" dirty="0"/>
              <a:t>This heading is shown in sans-serif.</a:t>
            </a:r>
            <a:r>
              <a:rPr lang="en-IN" sz="1600" b="1" dirty="0"/>
              <a:t>&lt;/h1&gt;</a:t>
            </a:r>
            <a:r>
              <a:rPr lang="en-IN" sz="1600" dirty="0"/>
              <a:t>  </a:t>
            </a:r>
          </a:p>
          <a:p>
            <a:pPr marL="0" indent="0">
              <a:buNone/>
            </a:pPr>
            <a:r>
              <a:rPr lang="en-IN" sz="1600" b="1" dirty="0"/>
              <a:t>&lt;h2&gt;</a:t>
            </a:r>
            <a:r>
              <a:rPr lang="en-IN" sz="1600" dirty="0"/>
              <a:t>This heading is shown in serif.</a:t>
            </a:r>
            <a:r>
              <a:rPr lang="en-IN" sz="1600" b="1" dirty="0"/>
              <a:t>&lt;/h2&gt;</a:t>
            </a:r>
            <a:r>
              <a:rPr lang="en-IN" sz="1600" dirty="0"/>
              <a:t>  </a:t>
            </a:r>
          </a:p>
          <a:p>
            <a:pPr marL="0" indent="0">
              <a:buNone/>
            </a:pPr>
            <a:r>
              <a:rPr lang="en-IN" sz="1600" b="1" dirty="0"/>
              <a:t>&lt;p&gt;</a:t>
            </a:r>
            <a:r>
              <a:rPr lang="en-IN" sz="1600" dirty="0"/>
              <a:t>This paragraph is written in monospace.</a:t>
            </a:r>
            <a:r>
              <a:rPr lang="en-IN" sz="1600" b="1" dirty="0"/>
              <a:t>&lt;/p&gt;</a:t>
            </a:r>
            <a:r>
              <a:rPr lang="en-IN" sz="1600" dirty="0"/>
              <a:t>  </a:t>
            </a:r>
          </a:p>
          <a:p>
            <a:pPr marL="0" indent="0">
              <a:buNone/>
            </a:pPr>
            <a:r>
              <a:rPr lang="en-IN" sz="1600" b="1" dirty="0"/>
              <a:t>&lt;/body&gt;</a:t>
            </a:r>
            <a:r>
              <a:rPr lang="en-IN" sz="1600" dirty="0"/>
              <a:t>  </a:t>
            </a:r>
          </a:p>
          <a:p>
            <a:pPr marL="0" indent="0">
              <a:buNone/>
            </a:pPr>
            <a:r>
              <a:rPr lang="en-IN" sz="1600" b="1" dirty="0"/>
              <a:t>&lt;/html&gt;</a:t>
            </a:r>
            <a:r>
              <a:rPr lang="en-IN" sz="1600" dirty="0"/>
              <a:t> </a:t>
            </a:r>
          </a:p>
          <a:p>
            <a:pPr marL="0" indent="0">
              <a:buNone/>
            </a:pPr>
            <a:endParaRPr lang="en-IN" sz="1600" dirty="0"/>
          </a:p>
        </p:txBody>
      </p:sp>
    </p:spTree>
    <p:extLst>
      <p:ext uri="{BB962C8B-B14F-4D97-AF65-F5344CB8AC3E}">
        <p14:creationId xmlns:p14="http://schemas.microsoft.com/office/powerpoint/2010/main" val="1067343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2518-0821-4BB1-8F3D-6E01F617475D}"/>
              </a:ext>
            </a:extLst>
          </p:cNvPr>
          <p:cNvSpPr>
            <a:spLocks noGrp="1"/>
          </p:cNvSpPr>
          <p:nvPr>
            <p:ph type="title"/>
          </p:nvPr>
        </p:nvSpPr>
        <p:spPr/>
        <p:txBody>
          <a:bodyPr/>
          <a:lstStyle/>
          <a:p>
            <a:r>
              <a:rPr lang="en-IN" dirty="0"/>
              <a:t>CSS Font Size</a:t>
            </a:r>
          </a:p>
        </p:txBody>
      </p:sp>
      <p:sp>
        <p:nvSpPr>
          <p:cNvPr id="3" name="Content Placeholder 2">
            <a:extLst>
              <a:ext uri="{FF2B5EF4-FFF2-40B4-BE49-F238E27FC236}">
                <a16:creationId xmlns:a16="http://schemas.microsoft.com/office/drawing/2014/main" id="{21F0357F-5F82-4C1E-B6EF-365DF4A52E1F}"/>
              </a:ext>
            </a:extLst>
          </p:cNvPr>
          <p:cNvSpPr>
            <a:spLocks noGrp="1"/>
          </p:cNvSpPr>
          <p:nvPr>
            <p:ph sz="quarter" idx="1"/>
          </p:nvPr>
        </p:nvSpPr>
        <p:spPr/>
        <p:txBody>
          <a:bodyPr/>
          <a:lstStyle/>
          <a:p>
            <a:r>
              <a:rPr lang="en-US" dirty="0"/>
              <a:t>CSS font size property is used to change the size of the font.</a:t>
            </a:r>
          </a:p>
          <a:p>
            <a:pPr marL="0" indent="0">
              <a:buNone/>
            </a:pPr>
            <a:endParaRPr lang="en-IN" dirty="0"/>
          </a:p>
        </p:txBody>
      </p:sp>
      <p:graphicFrame>
        <p:nvGraphicFramePr>
          <p:cNvPr id="4" name="Table 3">
            <a:extLst>
              <a:ext uri="{FF2B5EF4-FFF2-40B4-BE49-F238E27FC236}">
                <a16:creationId xmlns:a16="http://schemas.microsoft.com/office/drawing/2014/main" id="{004F5BA1-92BB-47DA-ABB1-8E9FB127618E}"/>
              </a:ext>
            </a:extLst>
          </p:cNvPr>
          <p:cNvGraphicFramePr>
            <a:graphicFrameLocks noGrp="1"/>
          </p:cNvGraphicFramePr>
          <p:nvPr>
            <p:extLst/>
          </p:nvPr>
        </p:nvGraphicFramePr>
        <p:xfrm>
          <a:off x="1685711" y="2922907"/>
          <a:ext cx="8309078" cy="3066378"/>
        </p:xfrm>
        <a:graphic>
          <a:graphicData uri="http://schemas.openxmlformats.org/drawingml/2006/table">
            <a:tbl>
              <a:tblPr/>
              <a:tblGrid>
                <a:gridCol w="4154539">
                  <a:extLst>
                    <a:ext uri="{9D8B030D-6E8A-4147-A177-3AD203B41FA5}">
                      <a16:colId xmlns:a16="http://schemas.microsoft.com/office/drawing/2014/main" val="177194819"/>
                    </a:ext>
                  </a:extLst>
                </a:gridCol>
                <a:gridCol w="4154539">
                  <a:extLst>
                    <a:ext uri="{9D8B030D-6E8A-4147-A177-3AD203B41FA5}">
                      <a16:colId xmlns:a16="http://schemas.microsoft.com/office/drawing/2014/main" val="1399684892"/>
                    </a:ext>
                  </a:extLst>
                </a:gridCol>
              </a:tblGrid>
              <a:tr h="379647">
                <a:tc>
                  <a:txBody>
                    <a:bodyPr/>
                    <a:lstStyle/>
                    <a:p>
                      <a:pPr algn="just" fontAlgn="t"/>
                      <a:r>
                        <a:rPr lang="en-IN" sz="1700">
                          <a:solidFill>
                            <a:srgbClr val="333333"/>
                          </a:solidFill>
                          <a:effectLst/>
                          <a:latin typeface="inter-regular"/>
                        </a:rPr>
                        <a:t>small</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700">
                          <a:solidFill>
                            <a:srgbClr val="333333"/>
                          </a:solidFill>
                          <a:effectLst/>
                          <a:latin typeface="inter-regular"/>
                        </a:rPr>
                        <a:t>used to display small text size.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62073746"/>
                  </a:ext>
                </a:extLst>
              </a:tr>
              <a:tr h="379647">
                <a:tc>
                  <a:txBody>
                    <a:bodyPr/>
                    <a:lstStyle/>
                    <a:p>
                      <a:pPr algn="just" fontAlgn="t"/>
                      <a:r>
                        <a:rPr lang="en-IN" sz="1700">
                          <a:solidFill>
                            <a:srgbClr val="333333"/>
                          </a:solidFill>
                          <a:effectLst/>
                          <a:latin typeface="inter-regular"/>
                        </a:rPr>
                        <a:t>medium</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a:solidFill>
                            <a:srgbClr val="333333"/>
                          </a:solidFill>
                          <a:effectLst/>
                          <a:latin typeface="inter-regular"/>
                        </a:rPr>
                        <a:t>used to display medium text size.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90885012"/>
                  </a:ext>
                </a:extLst>
              </a:tr>
              <a:tr h="379647">
                <a:tc>
                  <a:txBody>
                    <a:bodyPr/>
                    <a:lstStyle/>
                    <a:p>
                      <a:pPr algn="just" fontAlgn="t"/>
                      <a:r>
                        <a:rPr lang="en-IN" sz="1700">
                          <a:solidFill>
                            <a:srgbClr val="333333"/>
                          </a:solidFill>
                          <a:effectLst/>
                          <a:latin typeface="inter-regular"/>
                        </a:rPr>
                        <a:t>large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700">
                          <a:solidFill>
                            <a:srgbClr val="333333"/>
                          </a:solidFill>
                          <a:effectLst/>
                          <a:latin typeface="inter-regular"/>
                        </a:rPr>
                        <a:t>used to display large text size.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046533257"/>
                  </a:ext>
                </a:extLst>
              </a:tr>
              <a:tr h="642479">
                <a:tc>
                  <a:txBody>
                    <a:bodyPr/>
                    <a:lstStyle/>
                    <a:p>
                      <a:pPr algn="just" fontAlgn="t"/>
                      <a:r>
                        <a:rPr lang="en-IN" sz="1700">
                          <a:solidFill>
                            <a:srgbClr val="333333"/>
                          </a:solidFill>
                          <a:effectLst/>
                          <a:latin typeface="inter-regular"/>
                        </a:rPr>
                        <a:t>x-large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a:solidFill>
                            <a:srgbClr val="333333"/>
                          </a:solidFill>
                          <a:effectLst/>
                          <a:latin typeface="inter-regular"/>
                        </a:rPr>
                        <a:t>used to display extra large text size.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02074553"/>
                  </a:ext>
                </a:extLst>
              </a:tr>
              <a:tr h="642479">
                <a:tc>
                  <a:txBody>
                    <a:bodyPr/>
                    <a:lstStyle/>
                    <a:p>
                      <a:pPr algn="just" fontAlgn="t"/>
                      <a:r>
                        <a:rPr lang="en-IN" sz="1700" dirty="0">
                          <a:solidFill>
                            <a:srgbClr val="333333"/>
                          </a:solidFill>
                          <a:effectLst/>
                          <a:latin typeface="inter-regular"/>
                        </a:rPr>
                        <a:t>smaller</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dirty="0">
                          <a:solidFill>
                            <a:srgbClr val="333333"/>
                          </a:solidFill>
                          <a:effectLst/>
                          <a:latin typeface="inter-regular"/>
                        </a:rPr>
                        <a:t>used to display comparatively smaller text size.</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968712707"/>
                  </a:ext>
                </a:extLst>
              </a:tr>
              <a:tr h="642479">
                <a:tc>
                  <a:txBody>
                    <a:bodyPr/>
                    <a:lstStyle/>
                    <a:p>
                      <a:pPr algn="just" fontAlgn="t"/>
                      <a:r>
                        <a:rPr lang="en-IN" sz="1700" dirty="0">
                          <a:solidFill>
                            <a:srgbClr val="333333"/>
                          </a:solidFill>
                          <a:effectLst/>
                          <a:latin typeface="inter-regular"/>
                        </a:rPr>
                        <a:t>size in pixels or %</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700" dirty="0">
                          <a:solidFill>
                            <a:srgbClr val="333333"/>
                          </a:solidFill>
                          <a:effectLst/>
                          <a:latin typeface="inter-regular"/>
                        </a:rPr>
                        <a:t>used to set value in percentage or in pixels.</a:t>
                      </a:r>
                    </a:p>
                  </a:txBody>
                  <a:tcPr marL="58407" marR="58407" marT="58407" marB="5840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85961874"/>
                  </a:ext>
                </a:extLst>
              </a:tr>
            </a:tbl>
          </a:graphicData>
        </a:graphic>
      </p:graphicFrame>
    </p:spTree>
    <p:extLst>
      <p:ext uri="{BB962C8B-B14F-4D97-AF65-F5344CB8AC3E}">
        <p14:creationId xmlns:p14="http://schemas.microsoft.com/office/powerpoint/2010/main" val="2773801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6F079E-AF2E-4331-9A03-5FA0A53BEF0C}"/>
              </a:ext>
            </a:extLst>
          </p:cNvPr>
          <p:cNvPicPr>
            <a:picLocks noChangeAspect="1"/>
          </p:cNvPicPr>
          <p:nvPr/>
        </p:nvPicPr>
        <p:blipFill rotWithShape="1">
          <a:blip r:embed="rId2"/>
          <a:srcRect t="2269" r="14628"/>
          <a:stretch/>
        </p:blipFill>
        <p:spPr>
          <a:xfrm>
            <a:off x="604300" y="1208597"/>
            <a:ext cx="10408605" cy="4882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0866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141EF0-9713-40B1-B324-425A8A8BF8F9}"/>
              </a:ext>
            </a:extLst>
          </p:cNvPr>
          <p:cNvSpPr>
            <a:spLocks noGrp="1"/>
          </p:cNvSpPr>
          <p:nvPr>
            <p:ph sz="quarter" idx="1"/>
          </p:nvPr>
        </p:nvSpPr>
        <p:spPr>
          <a:xfrm>
            <a:off x="838200" y="437322"/>
            <a:ext cx="10515600" cy="5739641"/>
          </a:xfrm>
        </p:spPr>
        <p:txBody>
          <a:bodyPr/>
          <a:lstStyle/>
          <a:p>
            <a:pPr fontAlgn="base"/>
            <a:r>
              <a:rPr lang="en-US" dirty="0"/>
              <a:t>The selector points to the HTML element you want to style.</a:t>
            </a:r>
          </a:p>
          <a:p>
            <a:pPr fontAlgn="base"/>
            <a:r>
              <a:rPr lang="en-US" dirty="0"/>
              <a:t>The declaration block contains one or more declarations separated by semicolons.</a:t>
            </a:r>
          </a:p>
          <a:p>
            <a:pPr fontAlgn="base"/>
            <a:r>
              <a:rPr lang="en-US" dirty="0"/>
              <a:t>Each declaration includes a CSS property name and a value, separated by a colon.</a:t>
            </a:r>
          </a:p>
          <a:p>
            <a:pPr marL="0" indent="0" fontAlgn="base">
              <a:buNone/>
            </a:pPr>
            <a:endParaRPr lang="en-US" dirty="0"/>
          </a:p>
          <a:p>
            <a:pPr marL="457200" lvl="1" indent="0">
              <a:buNone/>
            </a:pPr>
            <a:r>
              <a:rPr lang="en-US" dirty="0"/>
              <a:t>selector {</a:t>
            </a:r>
          </a:p>
          <a:p>
            <a:pPr marL="457200" lvl="1" indent="0">
              <a:buNone/>
            </a:pPr>
            <a:r>
              <a:rPr lang="en-US" dirty="0"/>
              <a:t>	property1: value1;</a:t>
            </a:r>
          </a:p>
          <a:p>
            <a:pPr marL="457200" lvl="1" indent="0">
              <a:buNone/>
            </a:pPr>
            <a:r>
              <a:rPr lang="en-US" dirty="0"/>
              <a:t>	property2: value2;</a:t>
            </a:r>
          </a:p>
          <a:p>
            <a:pPr marL="457200" lvl="1" indent="0">
              <a:buNone/>
            </a:pPr>
            <a:r>
              <a:rPr lang="en-US" dirty="0"/>
              <a:t>}</a:t>
            </a:r>
          </a:p>
          <a:p>
            <a:r>
              <a:rPr lang="en-US" dirty="0"/>
              <a:t>CSS declaration always ends with a semicolon, and declaration blocks are surrounded by curly braces.</a:t>
            </a:r>
            <a:endParaRPr lang="en-IN" dirty="0"/>
          </a:p>
        </p:txBody>
      </p:sp>
      <p:pic>
        <p:nvPicPr>
          <p:cNvPr id="4" name="Picture 6" descr="CSS selector">
            <a:extLst>
              <a:ext uri="{FF2B5EF4-FFF2-40B4-BE49-F238E27FC236}">
                <a16:creationId xmlns:a16="http://schemas.microsoft.com/office/drawing/2014/main" id="{D9174022-CBFD-3110-47B7-E88E0054B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262" y="5181013"/>
            <a:ext cx="8319374" cy="119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49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12574" y="104320"/>
            <a:ext cx="2212512" cy="584775"/>
          </a:xfrm>
          <a:prstGeom prst="rect">
            <a:avLst/>
          </a:prstGeom>
        </p:spPr>
        <p:txBody>
          <a:bodyPr wrap="square">
            <a:spAutoFit/>
          </a:bodyPr>
          <a:lstStyle/>
          <a:p>
            <a:r>
              <a:rPr lang="en-US" sz="3200" b="1" dirty="0">
                <a:solidFill>
                  <a:srgbClr val="000000"/>
                </a:solidFill>
                <a:latin typeface="Segoe UI" panose="020B0502040204020203" pitchFamily="34" charset="0"/>
              </a:rPr>
              <a:t>CSS Text</a:t>
            </a:r>
            <a:endParaRPr lang="en-US" sz="3200" b="1" i="0" dirty="0">
              <a:solidFill>
                <a:srgbClr val="000000"/>
              </a:solidFill>
              <a:effectLst/>
              <a:latin typeface="Segoe UI" panose="020B0502040204020203" pitchFamily="34" charset="0"/>
            </a:endParaRPr>
          </a:p>
        </p:txBody>
      </p:sp>
      <p:sp>
        <p:nvSpPr>
          <p:cNvPr id="5" name="Rectangle 4"/>
          <p:cNvSpPr/>
          <p:nvPr/>
        </p:nvSpPr>
        <p:spPr>
          <a:xfrm>
            <a:off x="322053" y="689095"/>
            <a:ext cx="11789434" cy="923330"/>
          </a:xfrm>
          <a:prstGeom prst="rect">
            <a:avLst/>
          </a:prstGeom>
        </p:spPr>
        <p:txBody>
          <a:bodyPr wrap="square">
            <a:spAutoFit/>
          </a:bodyPr>
          <a:lstStyle/>
          <a:p>
            <a:r>
              <a:rPr lang="en-US" dirty="0">
                <a:solidFill>
                  <a:srgbClr val="000000"/>
                </a:solidFill>
                <a:latin typeface="Verdana" panose="020B0604030504040204" pitchFamily="34" charset="0"/>
              </a:rPr>
              <a:t>This text is styled with some of the text formatting properties. The heading uses the text-align, text-transform, and color properties. The paragraph is indented, aligned, and the space between characters is specified.</a:t>
            </a:r>
            <a:endParaRPr lang="en-US" dirty="0"/>
          </a:p>
        </p:txBody>
      </p:sp>
      <p:sp>
        <p:nvSpPr>
          <p:cNvPr id="6" name="Rectangle 1"/>
          <p:cNvSpPr>
            <a:spLocks noChangeArrowheads="1"/>
          </p:cNvSpPr>
          <p:nvPr/>
        </p:nvSpPr>
        <p:spPr bwMode="auto">
          <a:xfrm>
            <a:off x="680212" y="2211440"/>
            <a:ext cx="10800272" cy="2590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Color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Verdana" panose="020B0604030504040204" pitchFamily="34" charset="0"/>
              </a:rPr>
              <a:t>The </a:t>
            </a:r>
            <a:r>
              <a:rPr kumimoji="0" lang="en-US" sz="2000" b="0" i="0" u="none" strike="noStrike" cap="none" normalizeH="0" baseline="0" dirty="0">
                <a:ln>
                  <a:noFill/>
                </a:ln>
                <a:solidFill>
                  <a:srgbClr val="DC143C"/>
                </a:solidFill>
                <a:effectLst/>
                <a:latin typeface="Consolas" panose="020B0609020204030204" pitchFamily="49" charset="0"/>
              </a:rPr>
              <a:t>color</a:t>
            </a:r>
            <a:r>
              <a:rPr kumimoji="0" lang="en-US" sz="2000" b="0" i="0" u="none" strike="noStrike" cap="none" normalizeH="0" baseline="0" dirty="0">
                <a:ln>
                  <a:noFill/>
                </a:ln>
                <a:solidFill>
                  <a:srgbClr val="000000"/>
                </a:solidFill>
                <a:effectLst/>
                <a:latin typeface="Verdana" panose="020B0604030504040204" pitchFamily="34" charset="0"/>
              </a:rPr>
              <a:t> property is used to set the color of the text. The color is specified by:</a:t>
            </a: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rgbClr val="000000"/>
                </a:solidFill>
                <a:effectLst/>
                <a:latin typeface="Verdana" panose="020B0604030504040204" pitchFamily="34" charset="0"/>
              </a:rPr>
              <a:t>a color name - like "red"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rgbClr val="000000"/>
                </a:solidFill>
                <a:effectLst/>
                <a:latin typeface="Verdana" panose="020B0604030504040204" pitchFamily="34" charset="0"/>
              </a:rPr>
              <a:t>a HEX value - like "#ff0000"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rgbClr val="000000"/>
                </a:solidFill>
                <a:effectLst/>
                <a:latin typeface="Verdana" panose="020B0604030504040204" pitchFamily="34" charset="0"/>
              </a:rPr>
              <a:t>an RGB value - like "</a:t>
            </a:r>
            <a:r>
              <a:rPr kumimoji="0" lang="en-US" sz="2000" b="0" i="0" u="none" strike="noStrike" cap="none" normalizeH="0" baseline="0" dirty="0" err="1">
                <a:ln>
                  <a:noFill/>
                </a:ln>
                <a:solidFill>
                  <a:srgbClr val="000000"/>
                </a:solidFill>
                <a:effectLst/>
                <a:latin typeface="Verdana" panose="020B0604030504040204" pitchFamily="34" charset="0"/>
              </a:rPr>
              <a:t>rgb</a:t>
            </a:r>
            <a:r>
              <a:rPr kumimoji="0" lang="en-US" sz="2000" b="0" i="0" u="none" strike="noStrike" cap="none" normalizeH="0" baseline="0" dirty="0">
                <a:ln>
                  <a:noFill/>
                </a:ln>
                <a:solidFill>
                  <a:srgbClr val="000000"/>
                </a:solidFill>
                <a:effectLst/>
                <a:latin typeface="Verdana" panose="020B0604030504040204" pitchFamily="34" charset="0"/>
              </a:rPr>
              <a:t>(255,0,0)"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580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4415" y="318116"/>
            <a:ext cx="6096000" cy="6463308"/>
          </a:xfrm>
          <a:prstGeom prst="rect">
            <a:avLst/>
          </a:prstGeom>
        </p:spPr>
        <p:txBody>
          <a:bodyPr>
            <a:spAutoFit/>
          </a:bodyPr>
          <a:lstStyle/>
          <a:p>
            <a:r>
              <a:rPr lang="en-US" dirty="0"/>
              <a:t>&lt;!DOCTYPE html&gt;</a:t>
            </a:r>
          </a:p>
          <a:p>
            <a:r>
              <a:rPr lang="en-US" dirty="0"/>
              <a:t>&lt;html&gt;</a:t>
            </a:r>
          </a:p>
          <a:p>
            <a:r>
              <a:rPr lang="en-US" dirty="0"/>
              <a:t>&lt;head&gt;</a:t>
            </a:r>
          </a:p>
          <a:p>
            <a:r>
              <a:rPr lang="en-US" dirty="0"/>
              <a:t>&lt;style&gt;</a:t>
            </a:r>
          </a:p>
          <a:p>
            <a:r>
              <a:rPr lang="en-US" dirty="0"/>
              <a:t>p {</a:t>
            </a:r>
          </a:p>
          <a:p>
            <a:r>
              <a:rPr lang="en-US" dirty="0"/>
              <a:t>  color: blue;</a:t>
            </a:r>
          </a:p>
          <a:p>
            <a:r>
              <a:rPr lang="en-US" dirty="0"/>
              <a:t>}</a:t>
            </a:r>
          </a:p>
          <a:p>
            <a:endParaRPr lang="en-US" dirty="0"/>
          </a:p>
          <a:p>
            <a:r>
              <a:rPr lang="en-US" dirty="0"/>
              <a:t>h1 {</a:t>
            </a:r>
          </a:p>
          <a:p>
            <a:r>
              <a:rPr lang="en-US" dirty="0"/>
              <a:t>  color: green;</a:t>
            </a:r>
          </a:p>
          <a:p>
            <a:r>
              <a:rPr lang="en-US" dirty="0"/>
              <a:t>}</a:t>
            </a:r>
          </a:p>
          <a:p>
            <a:r>
              <a:rPr lang="en-US" dirty="0"/>
              <a:t>&lt;/style&gt;</a:t>
            </a:r>
          </a:p>
          <a:p>
            <a:r>
              <a:rPr lang="en-US" dirty="0"/>
              <a:t>&lt;/head&gt;</a:t>
            </a:r>
          </a:p>
          <a:p>
            <a:r>
              <a:rPr lang="en-US" dirty="0"/>
              <a:t>&lt;body&gt;</a:t>
            </a:r>
          </a:p>
          <a:p>
            <a:endParaRPr lang="en-US" dirty="0"/>
          </a:p>
          <a:p>
            <a:r>
              <a:rPr lang="en-US" dirty="0"/>
              <a:t>&lt;h1&gt;This is heading 1&lt;/h1&gt;</a:t>
            </a:r>
          </a:p>
          <a:p>
            <a:r>
              <a:rPr lang="en-US" dirty="0"/>
              <a:t>&lt;p&gt;This is an ordinary paragraph. Notice that this text is blue. The default text color for a page is defined in the body selector.&lt;/p&gt;</a:t>
            </a:r>
          </a:p>
          <a:p>
            <a:r>
              <a:rPr lang="en-US" dirty="0"/>
              <a:t>&lt;p&gt;Another paragraph.&lt;/p&gt;</a:t>
            </a:r>
          </a:p>
          <a:p>
            <a:endParaRPr lang="en-US" dirty="0"/>
          </a:p>
          <a:p>
            <a:r>
              <a:rPr lang="en-US" dirty="0"/>
              <a:t>&lt;/body&gt;</a:t>
            </a:r>
          </a:p>
          <a:p>
            <a:r>
              <a:rPr lang="en-US" dirty="0"/>
              <a:t>&lt;/html&gt;</a:t>
            </a:r>
          </a:p>
        </p:txBody>
      </p:sp>
      <p:pic>
        <p:nvPicPr>
          <p:cNvPr id="5" name="Picture 4"/>
          <p:cNvPicPr>
            <a:picLocks noChangeAspect="1"/>
          </p:cNvPicPr>
          <p:nvPr/>
        </p:nvPicPr>
        <p:blipFill>
          <a:blip r:embed="rId2"/>
          <a:stretch>
            <a:fillRect/>
          </a:stretch>
        </p:blipFill>
        <p:spPr>
          <a:xfrm>
            <a:off x="5772637" y="854594"/>
            <a:ext cx="5850648" cy="3001414"/>
          </a:xfrm>
          <a:prstGeom prst="rect">
            <a:avLst/>
          </a:prstGeom>
        </p:spPr>
      </p:pic>
    </p:spTree>
    <p:extLst>
      <p:ext uri="{BB962C8B-B14F-4D97-AF65-F5344CB8AC3E}">
        <p14:creationId xmlns:p14="http://schemas.microsoft.com/office/powerpoint/2010/main" val="2499618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306" y="259594"/>
            <a:ext cx="4970079" cy="461665"/>
          </a:xfrm>
          <a:prstGeom prst="rect">
            <a:avLst/>
          </a:prstGeom>
        </p:spPr>
        <p:txBody>
          <a:bodyPr wrap="none">
            <a:spAutoFit/>
          </a:bodyPr>
          <a:lstStyle/>
          <a:p>
            <a:r>
              <a:rPr lang="en-US" sz="2400" b="1" dirty="0">
                <a:solidFill>
                  <a:srgbClr val="000000"/>
                </a:solidFill>
                <a:latin typeface="Segoe UI" panose="020B0502040204020203" pitchFamily="34" charset="0"/>
              </a:rPr>
              <a:t>Text Color and Background Color</a:t>
            </a:r>
            <a:endParaRPr lang="en-US" sz="2400" b="1" i="0" dirty="0">
              <a:solidFill>
                <a:srgbClr val="000000"/>
              </a:solidFill>
              <a:effectLst/>
              <a:latin typeface="Segoe UI" panose="020B0502040204020203" pitchFamily="34" charset="0"/>
            </a:endParaRPr>
          </a:p>
        </p:txBody>
      </p:sp>
      <p:sp>
        <p:nvSpPr>
          <p:cNvPr id="6" name="Rectangle 5"/>
          <p:cNvSpPr/>
          <p:nvPr/>
        </p:nvSpPr>
        <p:spPr>
          <a:xfrm>
            <a:off x="312306" y="785004"/>
            <a:ext cx="4543245" cy="6555641"/>
          </a:xfrm>
          <a:prstGeom prst="rect">
            <a:avLst/>
          </a:prstGeom>
        </p:spPr>
        <p:txBody>
          <a:bodyPr wrap="square">
            <a:spAutoFit/>
          </a:bodyPr>
          <a:lstStyle/>
          <a:p>
            <a:r>
              <a:rPr lang="en-US" sz="1400" dirty="0"/>
              <a:t>&lt;html&gt;</a:t>
            </a:r>
          </a:p>
          <a:p>
            <a:r>
              <a:rPr lang="en-US" sz="1400" dirty="0"/>
              <a:t>&lt;head&gt;</a:t>
            </a:r>
          </a:p>
          <a:p>
            <a:r>
              <a:rPr lang="en-US" sz="1400" dirty="0"/>
              <a:t>&lt;style&gt;</a:t>
            </a:r>
          </a:p>
          <a:p>
            <a:r>
              <a:rPr lang="en-US" sz="1400" dirty="0"/>
              <a:t>body {</a:t>
            </a:r>
          </a:p>
          <a:p>
            <a:r>
              <a:rPr lang="en-US" sz="1400" dirty="0"/>
              <a:t>  background-color: </a:t>
            </a:r>
            <a:r>
              <a:rPr lang="en-US" sz="1400" dirty="0" err="1"/>
              <a:t>lightgrey</a:t>
            </a:r>
            <a:r>
              <a:rPr lang="en-US" sz="1400" dirty="0"/>
              <a:t>;</a:t>
            </a:r>
          </a:p>
          <a:p>
            <a:r>
              <a:rPr lang="en-US" sz="1400" dirty="0"/>
              <a:t>  color: blue;</a:t>
            </a:r>
          </a:p>
          <a:p>
            <a:r>
              <a:rPr lang="en-US" sz="1400" dirty="0"/>
              <a:t>}</a:t>
            </a:r>
          </a:p>
          <a:p>
            <a:endParaRPr lang="en-US" sz="1400" dirty="0"/>
          </a:p>
          <a:p>
            <a:r>
              <a:rPr lang="en-US" sz="1400" dirty="0"/>
              <a:t>h1 {</a:t>
            </a:r>
          </a:p>
          <a:p>
            <a:r>
              <a:rPr lang="en-US" sz="1400" dirty="0"/>
              <a:t>  background-color: black;</a:t>
            </a:r>
          </a:p>
          <a:p>
            <a:r>
              <a:rPr lang="en-US" sz="1400" dirty="0"/>
              <a:t>  color: white;</a:t>
            </a:r>
          </a:p>
          <a:p>
            <a:r>
              <a:rPr lang="en-US" sz="1400" dirty="0"/>
              <a:t>}</a:t>
            </a:r>
          </a:p>
          <a:p>
            <a:endParaRPr lang="en-US" sz="1400" dirty="0"/>
          </a:p>
          <a:p>
            <a:r>
              <a:rPr lang="en-US" sz="1400" dirty="0"/>
              <a:t>div {</a:t>
            </a:r>
          </a:p>
          <a:p>
            <a:r>
              <a:rPr lang="en-US" sz="1400" dirty="0"/>
              <a:t>  background-color: blue;</a:t>
            </a:r>
          </a:p>
          <a:p>
            <a:r>
              <a:rPr lang="en-US" sz="1400" dirty="0"/>
              <a:t>  color: white;</a:t>
            </a:r>
          </a:p>
          <a:p>
            <a:r>
              <a:rPr lang="en-US" sz="1400" dirty="0"/>
              <a:t>}</a:t>
            </a:r>
          </a:p>
          <a:p>
            <a:r>
              <a:rPr lang="en-US" sz="1400" dirty="0"/>
              <a:t>&lt;/style&gt;</a:t>
            </a:r>
          </a:p>
          <a:p>
            <a:r>
              <a:rPr lang="en-US" sz="1400" dirty="0"/>
              <a:t>&lt;/head&gt;</a:t>
            </a:r>
          </a:p>
          <a:p>
            <a:r>
              <a:rPr lang="en-US" sz="1400" dirty="0"/>
              <a:t>&lt;body&gt;</a:t>
            </a:r>
          </a:p>
          <a:p>
            <a:endParaRPr lang="en-US" sz="1400" dirty="0"/>
          </a:p>
          <a:p>
            <a:r>
              <a:rPr lang="en-US" sz="1400" dirty="0"/>
              <a:t>&lt;h1&gt;This is a Heading&lt;/h1&gt;</a:t>
            </a:r>
          </a:p>
          <a:p>
            <a:r>
              <a:rPr lang="en-US" sz="1400" dirty="0"/>
              <a:t>&lt;p&gt;This page has a grey background color and a blue text.&lt;/p&gt;</a:t>
            </a:r>
          </a:p>
          <a:p>
            <a:r>
              <a:rPr lang="en-US" sz="1400" dirty="0"/>
              <a:t>&lt;div&gt;This is a div.&lt;/div&gt;</a:t>
            </a:r>
          </a:p>
          <a:p>
            <a:endParaRPr lang="en-US" sz="1400" dirty="0"/>
          </a:p>
          <a:p>
            <a:r>
              <a:rPr lang="en-US" sz="1400" dirty="0"/>
              <a:t>&lt;/body&gt;</a:t>
            </a:r>
          </a:p>
          <a:p>
            <a:r>
              <a:rPr lang="en-US" sz="1400" dirty="0"/>
              <a:t>&lt;/html&gt;</a:t>
            </a:r>
          </a:p>
          <a:p>
            <a:endParaRPr lang="en-US" sz="1400" dirty="0"/>
          </a:p>
          <a:p>
            <a:endParaRPr lang="en-US" sz="1400" dirty="0"/>
          </a:p>
        </p:txBody>
      </p:sp>
      <p:pic>
        <p:nvPicPr>
          <p:cNvPr id="7" name="Picture 6"/>
          <p:cNvPicPr>
            <a:picLocks noChangeAspect="1"/>
          </p:cNvPicPr>
          <p:nvPr/>
        </p:nvPicPr>
        <p:blipFill>
          <a:blip r:embed="rId2"/>
          <a:stretch>
            <a:fillRect/>
          </a:stretch>
        </p:blipFill>
        <p:spPr>
          <a:xfrm>
            <a:off x="4595054" y="1926435"/>
            <a:ext cx="7125317" cy="2887105"/>
          </a:xfrm>
          <a:prstGeom prst="rect">
            <a:avLst/>
          </a:prstGeom>
        </p:spPr>
      </p:pic>
    </p:spTree>
    <p:extLst>
      <p:ext uri="{BB962C8B-B14F-4D97-AF65-F5344CB8AC3E}">
        <p14:creationId xmlns:p14="http://schemas.microsoft.com/office/powerpoint/2010/main" val="3661570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109" y="71827"/>
            <a:ext cx="10515600" cy="1325563"/>
          </a:xfrm>
        </p:spPr>
        <p:txBody>
          <a:bodyPr/>
          <a:lstStyle/>
          <a:p>
            <a:r>
              <a:rPr lang="en-US" dirty="0"/>
              <a:t>CSS Text Alignment &amp; Text Direction</a:t>
            </a:r>
            <a:br>
              <a:rPr lang="en-US" dirty="0"/>
            </a:br>
            <a:endParaRPr lang="en-US" dirty="0"/>
          </a:p>
        </p:txBody>
      </p:sp>
      <p:sp>
        <p:nvSpPr>
          <p:cNvPr id="4" name="Rectangle 1"/>
          <p:cNvSpPr>
            <a:spLocks noChangeArrowheads="1"/>
          </p:cNvSpPr>
          <p:nvPr/>
        </p:nvSpPr>
        <p:spPr bwMode="auto">
          <a:xfrm>
            <a:off x="140178" y="871627"/>
            <a:ext cx="11764275" cy="10515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Alignment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Verdana" panose="020B0604030504040204" pitchFamily="34" charset="0"/>
              </a:rPr>
              <a:t>The </a:t>
            </a:r>
            <a:r>
              <a:rPr kumimoji="0" lang="en-US" b="0" i="0" u="none" strike="noStrike" cap="none" normalizeH="0" baseline="0" dirty="0">
                <a:ln>
                  <a:noFill/>
                </a:ln>
                <a:solidFill>
                  <a:srgbClr val="DC143C"/>
                </a:solidFill>
                <a:effectLst/>
                <a:latin typeface="Consolas" panose="020B0609020204030204" pitchFamily="49" charset="0"/>
              </a:rPr>
              <a:t>text-align</a:t>
            </a:r>
            <a:r>
              <a:rPr kumimoji="0" lang="en-US" b="0" i="0" u="none" strike="noStrike" cap="none" normalizeH="0" baseline="0" dirty="0">
                <a:ln>
                  <a:noFill/>
                </a:ln>
                <a:solidFill>
                  <a:srgbClr val="000000"/>
                </a:solidFill>
                <a:effectLst/>
                <a:latin typeface="Verdana" panose="020B0604030504040204" pitchFamily="34" charset="0"/>
              </a:rPr>
              <a:t> property is used to set the horizontal alignment of a text.</a:t>
            </a:r>
            <a:endParaRPr kumimoji="0" 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Verdana" panose="020B0604030504040204" pitchFamily="34" charset="0"/>
              </a:rPr>
              <a:t>A text can be left or right aligned, centered, or justified.</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554966" y="2342419"/>
            <a:ext cx="6096000" cy="3139321"/>
          </a:xfrm>
          <a:prstGeom prst="rect">
            <a:avLst/>
          </a:prstGeom>
        </p:spPr>
        <p:txBody>
          <a:bodyPr>
            <a:spAutoFit/>
          </a:bodyPr>
          <a:lstStyle/>
          <a:p>
            <a:r>
              <a:rPr lang="en-US" dirty="0">
                <a:solidFill>
                  <a:srgbClr val="A52A2A"/>
                </a:solidFill>
                <a:latin typeface="Consolas" panose="020B0609020204030204" pitchFamily="49" charset="0"/>
              </a:rPr>
              <a:t>h1 </a:t>
            </a:r>
            <a:r>
              <a:rPr lang="en-US" dirty="0">
                <a:solidFill>
                  <a:srgbClr val="00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text-align</a:t>
            </a:r>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 center</a:t>
            </a:r>
            <a:r>
              <a:rPr lang="en-US" dirty="0">
                <a:solidFill>
                  <a:srgbClr val="00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000000"/>
                </a:solidFill>
                <a:latin typeface="Consolas" panose="020B0609020204030204" pitchFamily="49" charset="0"/>
              </a:rPr>
              <a:t>}</a:t>
            </a:r>
            <a:br>
              <a:rPr lang="en-US" dirty="0"/>
            </a:br>
            <a:br>
              <a:rPr lang="en-US" dirty="0"/>
            </a:br>
            <a:r>
              <a:rPr lang="en-US" dirty="0">
                <a:solidFill>
                  <a:srgbClr val="A52A2A"/>
                </a:solidFill>
                <a:latin typeface="Consolas" panose="020B0609020204030204" pitchFamily="49" charset="0"/>
              </a:rPr>
              <a:t>h2 </a:t>
            </a:r>
            <a:r>
              <a:rPr lang="en-US" dirty="0">
                <a:solidFill>
                  <a:srgbClr val="00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text-align</a:t>
            </a:r>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 left</a:t>
            </a:r>
            <a:r>
              <a:rPr lang="en-US" dirty="0">
                <a:solidFill>
                  <a:srgbClr val="00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000000"/>
                </a:solidFill>
                <a:latin typeface="Consolas" panose="020B0609020204030204" pitchFamily="49" charset="0"/>
              </a:rPr>
              <a:t>}</a:t>
            </a:r>
            <a:br>
              <a:rPr lang="en-US" dirty="0"/>
            </a:br>
            <a:br>
              <a:rPr lang="en-US" dirty="0"/>
            </a:br>
            <a:r>
              <a:rPr lang="en-US" dirty="0">
                <a:solidFill>
                  <a:srgbClr val="A52A2A"/>
                </a:solidFill>
                <a:latin typeface="Consolas" panose="020B0609020204030204" pitchFamily="49" charset="0"/>
              </a:rPr>
              <a:t>h3 </a:t>
            </a:r>
            <a:r>
              <a:rPr lang="en-US" dirty="0">
                <a:solidFill>
                  <a:srgbClr val="00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FF0000"/>
                </a:solidFill>
                <a:latin typeface="Consolas" panose="020B0609020204030204" pitchFamily="49" charset="0"/>
              </a:rPr>
              <a:t>  text-align</a:t>
            </a:r>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 right</a:t>
            </a:r>
            <a:r>
              <a:rPr lang="en-US" dirty="0">
                <a:solidFill>
                  <a:srgbClr val="000000"/>
                </a:solidFill>
                <a:latin typeface="Consolas" panose="020B0609020204030204" pitchFamily="49" charset="0"/>
              </a:rPr>
              <a:t>;</a:t>
            </a:r>
            <a:br>
              <a:rPr lang="en-US" dirty="0">
                <a:solidFill>
                  <a:srgbClr val="FF0000"/>
                </a:solidFill>
                <a:latin typeface="Consolas" panose="020B0609020204030204" pitchFamily="49" charset="0"/>
              </a:rPr>
            </a:br>
            <a:r>
              <a:rPr lang="en-US" dirty="0">
                <a:solidFill>
                  <a:srgbClr val="000000"/>
                </a:solidFill>
                <a:latin typeface="Consolas" panose="020B0609020204030204" pitchFamily="49" charset="0"/>
              </a:rPr>
              <a:t>}</a:t>
            </a:r>
            <a:endParaRPr lang="en-US" dirty="0"/>
          </a:p>
        </p:txBody>
      </p:sp>
      <p:pic>
        <p:nvPicPr>
          <p:cNvPr id="6" name="Picture 5"/>
          <p:cNvPicPr>
            <a:picLocks noChangeAspect="1"/>
          </p:cNvPicPr>
          <p:nvPr/>
        </p:nvPicPr>
        <p:blipFill>
          <a:blip r:embed="rId2"/>
          <a:stretch>
            <a:fillRect/>
          </a:stretch>
        </p:blipFill>
        <p:spPr>
          <a:xfrm>
            <a:off x="5398235" y="2519549"/>
            <a:ext cx="5807478" cy="3122126"/>
          </a:xfrm>
          <a:prstGeom prst="rect">
            <a:avLst/>
          </a:prstGeom>
        </p:spPr>
      </p:pic>
    </p:spTree>
    <p:extLst>
      <p:ext uri="{BB962C8B-B14F-4D97-AF65-F5344CB8AC3E}">
        <p14:creationId xmlns:p14="http://schemas.microsoft.com/office/powerpoint/2010/main" val="3766954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67419" y="233472"/>
            <a:ext cx="11680165" cy="12669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Direction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Verdana" panose="020B0604030504040204" pitchFamily="34" charset="0"/>
              </a:rPr>
              <a:t>The </a:t>
            </a:r>
            <a:r>
              <a:rPr kumimoji="0" lang="en-US" b="0" i="0" u="none" strike="noStrike" cap="none" normalizeH="0" baseline="0" dirty="0">
                <a:ln>
                  <a:noFill/>
                </a:ln>
                <a:solidFill>
                  <a:srgbClr val="DC143C"/>
                </a:solidFill>
                <a:effectLst/>
                <a:latin typeface="Consolas" panose="020B0609020204030204" pitchFamily="49" charset="0"/>
              </a:rPr>
              <a:t>direction</a:t>
            </a:r>
            <a:r>
              <a:rPr kumimoji="0" lang="en-US" b="0" i="0" u="none" strike="noStrike" cap="none" normalizeH="0" baseline="0" dirty="0">
                <a:ln>
                  <a:noFill/>
                </a:ln>
                <a:solidFill>
                  <a:srgbClr val="000000"/>
                </a:solidFill>
                <a:effectLst/>
                <a:latin typeface="Verdana" panose="020B0604030504040204" pitchFamily="34" charset="0"/>
              </a:rPr>
              <a:t> properties can be used to change the text direction of an element:</a:t>
            </a:r>
            <a:endParaRPr kumimoji="0" 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408317" y="1657118"/>
            <a:ext cx="6096000" cy="5078313"/>
          </a:xfrm>
          <a:prstGeom prst="rect">
            <a:avLst/>
          </a:prstGeom>
        </p:spPr>
        <p:txBody>
          <a:bodyPr>
            <a:spAutoFit/>
          </a:bodyPr>
          <a:lstStyle/>
          <a:p>
            <a:r>
              <a:rPr lang="en-US" dirty="0"/>
              <a:t>&lt;!DOCTYPE html&gt;</a:t>
            </a:r>
          </a:p>
          <a:p>
            <a:r>
              <a:rPr lang="en-US" dirty="0"/>
              <a:t>&lt;html&gt;</a:t>
            </a:r>
          </a:p>
          <a:p>
            <a:r>
              <a:rPr lang="en-US" dirty="0"/>
              <a:t>&lt;head&gt;</a:t>
            </a:r>
          </a:p>
          <a:p>
            <a:r>
              <a:rPr lang="en-US" dirty="0"/>
              <a:t>&lt;style&gt;</a:t>
            </a:r>
          </a:p>
          <a:p>
            <a:r>
              <a:rPr lang="en-US" dirty="0"/>
              <a:t>p.ex1 {</a:t>
            </a:r>
          </a:p>
          <a:p>
            <a:r>
              <a:rPr lang="en-US" dirty="0"/>
              <a:t>  direction: </a:t>
            </a:r>
            <a:r>
              <a:rPr lang="en-US" dirty="0" err="1"/>
              <a:t>rtl</a:t>
            </a:r>
            <a:r>
              <a:rPr lang="en-US" dirty="0"/>
              <a:t>;</a:t>
            </a:r>
          </a:p>
          <a:p>
            <a:r>
              <a:rPr lang="en-US" dirty="0"/>
              <a:t>}</a:t>
            </a:r>
          </a:p>
          <a:p>
            <a:r>
              <a:rPr lang="en-US" dirty="0"/>
              <a:t>&lt;/style&gt;</a:t>
            </a:r>
          </a:p>
          <a:p>
            <a:r>
              <a:rPr lang="en-US" dirty="0"/>
              <a:t>&lt;/head&gt;</a:t>
            </a:r>
          </a:p>
          <a:p>
            <a:r>
              <a:rPr lang="en-US" dirty="0"/>
              <a:t>&lt;body&gt;</a:t>
            </a:r>
          </a:p>
          <a:p>
            <a:endParaRPr lang="en-US" dirty="0"/>
          </a:p>
          <a:p>
            <a:r>
              <a:rPr lang="en-US" dirty="0"/>
              <a:t>&lt;p&gt;This is the default text direction.&lt;/p&gt;</a:t>
            </a:r>
          </a:p>
          <a:p>
            <a:endParaRPr lang="en-US" dirty="0"/>
          </a:p>
          <a:p>
            <a:r>
              <a:rPr lang="en-US" dirty="0"/>
              <a:t>&lt;p class="ex1"&gt;This is right-to-left text direction.&lt;/p&gt;</a:t>
            </a:r>
          </a:p>
          <a:p>
            <a:endParaRPr lang="en-US" dirty="0"/>
          </a:p>
          <a:p>
            <a:r>
              <a:rPr lang="en-US" dirty="0"/>
              <a:t>&lt;/body&gt;</a:t>
            </a:r>
          </a:p>
          <a:p>
            <a:r>
              <a:rPr lang="en-US" dirty="0"/>
              <a:t>&lt;/html&gt;</a:t>
            </a:r>
          </a:p>
          <a:p>
            <a:endParaRPr lang="en-US" dirty="0"/>
          </a:p>
        </p:txBody>
      </p:sp>
      <p:pic>
        <p:nvPicPr>
          <p:cNvPr id="6" name="Picture 5"/>
          <p:cNvPicPr>
            <a:picLocks noChangeAspect="1"/>
          </p:cNvPicPr>
          <p:nvPr/>
        </p:nvPicPr>
        <p:blipFill>
          <a:blip r:embed="rId2"/>
          <a:stretch>
            <a:fillRect/>
          </a:stretch>
        </p:blipFill>
        <p:spPr>
          <a:xfrm>
            <a:off x="4632364" y="2591616"/>
            <a:ext cx="7102455" cy="2196043"/>
          </a:xfrm>
          <a:prstGeom prst="rect">
            <a:avLst/>
          </a:prstGeom>
        </p:spPr>
      </p:pic>
    </p:spTree>
    <p:extLst>
      <p:ext uri="{BB962C8B-B14F-4D97-AF65-F5344CB8AC3E}">
        <p14:creationId xmlns:p14="http://schemas.microsoft.com/office/powerpoint/2010/main" val="3912748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29397" y="172447"/>
            <a:ext cx="11291978" cy="2751995"/>
          </a:xfrm>
          <a:prstGeom prst="rect">
            <a:avLst/>
          </a:prstGeom>
          <a:solidFill>
            <a:schemeClr val="bg1"/>
          </a:solidFill>
          <a:ln>
            <a:noFill/>
          </a:ln>
          <a:effec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Text Decoration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Verdana" panose="020B0604030504040204" pitchFamily="34" charset="0"/>
              </a:rPr>
              <a:t>In this chapter you will learn about the following properties:</a:t>
            </a:r>
            <a:endParaRPr kumimoji="0" 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DC143C"/>
                </a:solidFill>
                <a:effectLst/>
                <a:latin typeface="Consolas" panose="020B0609020204030204" pitchFamily="49" charset="0"/>
              </a:rPr>
              <a:t>text-decoration-line</a:t>
            </a:r>
            <a:endParaRPr kumimoji="0" lang="en-US" sz="16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DC143C"/>
                </a:solidFill>
                <a:effectLst/>
                <a:latin typeface="Consolas" panose="020B0609020204030204" pitchFamily="49" charset="0"/>
              </a:rPr>
              <a:t>text-decoration-color</a:t>
            </a:r>
            <a:endParaRPr kumimoji="0" lang="en-US" sz="16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DC143C"/>
                </a:solidFill>
                <a:effectLst/>
                <a:latin typeface="Consolas" panose="020B0609020204030204" pitchFamily="49" charset="0"/>
              </a:rPr>
              <a:t>text-decoration-style</a:t>
            </a:r>
            <a:endParaRPr kumimoji="0" lang="en-US" sz="16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DC143C"/>
                </a:solidFill>
                <a:effectLst/>
                <a:latin typeface="Consolas" panose="020B0609020204030204" pitchFamily="49" charset="0"/>
              </a:rPr>
              <a:t>text-decoration-thickness</a:t>
            </a:r>
            <a:endParaRPr kumimoji="0" lang="en-US" sz="16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a:ln>
                  <a:noFill/>
                </a:ln>
                <a:solidFill>
                  <a:srgbClr val="DC143C"/>
                </a:solidFill>
                <a:effectLst/>
                <a:latin typeface="Consolas" panose="020B0609020204030204" pitchFamily="49" charset="0"/>
              </a:rPr>
              <a:t>text-decoration</a:t>
            </a:r>
            <a:endParaRPr kumimoji="0" lang="en-US" sz="16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050" b="0" i="0" u="none" strike="noStrike" cap="none" normalizeH="0" baseline="0" dirty="0">
                <a:ln>
                  <a:noFill/>
                </a:ln>
                <a:solidFill>
                  <a:schemeClr val="tx1"/>
                </a:solidFill>
                <a:effectLst/>
              </a:rPr>
            </a:br>
            <a:endParaRPr kumimoji="0" 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129397" y="3153879"/>
            <a:ext cx="10877909" cy="7745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Decoration Line to 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Verdana" panose="020B0604030504040204" pitchFamily="34" charset="0"/>
              </a:rPr>
              <a:t>The </a:t>
            </a:r>
            <a:r>
              <a:rPr kumimoji="0" lang="en-US" b="0" i="0" u="none" strike="noStrike" cap="none" normalizeH="0" baseline="0" dirty="0">
                <a:ln>
                  <a:noFill/>
                </a:ln>
                <a:solidFill>
                  <a:srgbClr val="DC143C"/>
                </a:solidFill>
                <a:effectLst/>
                <a:latin typeface="Consolas" panose="020B0609020204030204" pitchFamily="49" charset="0"/>
              </a:rPr>
              <a:t>text-decoration-line</a:t>
            </a:r>
            <a:r>
              <a:rPr kumimoji="0" lang="en-US" b="0" i="0" u="none" strike="noStrike" cap="none" normalizeH="0" baseline="0" dirty="0">
                <a:ln>
                  <a:noFill/>
                </a:ln>
                <a:solidFill>
                  <a:srgbClr val="000000"/>
                </a:solidFill>
                <a:effectLst/>
                <a:latin typeface="Verdana" panose="020B0604030504040204" pitchFamily="34" charset="0"/>
              </a:rPr>
              <a:t> property is used to add a decoration line to text.</a:t>
            </a:r>
            <a:endParaRPr kumimoji="0" lang="en-US" sz="32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601369" y="4157847"/>
            <a:ext cx="10906269" cy="2665070"/>
          </a:xfrm>
          <a:prstGeom prst="rect">
            <a:avLst/>
          </a:prstGeom>
        </p:spPr>
      </p:pic>
    </p:spTree>
    <p:extLst>
      <p:ext uri="{BB962C8B-B14F-4D97-AF65-F5344CB8AC3E}">
        <p14:creationId xmlns:p14="http://schemas.microsoft.com/office/powerpoint/2010/main" val="2724398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444" y="294100"/>
            <a:ext cx="3345788" cy="369332"/>
          </a:xfrm>
          <a:prstGeom prst="rect">
            <a:avLst/>
          </a:prstGeom>
        </p:spPr>
        <p:txBody>
          <a:bodyPr wrap="none">
            <a:spAutoFit/>
          </a:bodyPr>
          <a:lstStyle/>
          <a:p>
            <a:r>
              <a:rPr lang="en-US" b="1" dirty="0">
                <a:solidFill>
                  <a:srgbClr val="000000"/>
                </a:solidFill>
                <a:latin typeface="Segoe UI" panose="020B0502040204020203" pitchFamily="34" charset="0"/>
              </a:rPr>
              <a:t>Color for the Decoration Line</a:t>
            </a:r>
            <a:endParaRPr lang="en-US" b="1" i="0" dirty="0">
              <a:solidFill>
                <a:srgbClr val="000000"/>
              </a:solidFill>
              <a:effectLst/>
              <a:latin typeface="Segoe UI" panose="020B0502040204020203" pitchFamily="34" charset="0"/>
            </a:endParaRPr>
          </a:p>
        </p:txBody>
      </p:sp>
      <p:pic>
        <p:nvPicPr>
          <p:cNvPr id="3" name="Picture 2"/>
          <p:cNvPicPr>
            <a:picLocks noChangeAspect="1"/>
          </p:cNvPicPr>
          <p:nvPr/>
        </p:nvPicPr>
        <p:blipFill>
          <a:blip r:embed="rId2"/>
          <a:stretch>
            <a:fillRect/>
          </a:stretch>
        </p:blipFill>
        <p:spPr>
          <a:xfrm>
            <a:off x="335883" y="663432"/>
            <a:ext cx="10602411" cy="4286709"/>
          </a:xfrm>
          <a:prstGeom prst="rect">
            <a:avLst/>
          </a:prstGeom>
        </p:spPr>
      </p:pic>
    </p:spTree>
    <p:extLst>
      <p:ext uri="{BB962C8B-B14F-4D97-AF65-F5344CB8AC3E}">
        <p14:creationId xmlns:p14="http://schemas.microsoft.com/office/powerpoint/2010/main" val="2605804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104099350"/>
              </p:ext>
            </p:extLst>
          </p:nvPr>
        </p:nvGraphicFramePr>
        <p:xfrm>
          <a:off x="311515" y="1529824"/>
          <a:ext cx="11351398" cy="4931360"/>
        </p:xfrm>
        <a:graphic>
          <a:graphicData uri="http://schemas.openxmlformats.org/drawingml/2006/table">
            <a:tbl>
              <a:tblPr/>
              <a:tblGrid>
                <a:gridCol w="3402675">
                  <a:extLst>
                    <a:ext uri="{9D8B030D-6E8A-4147-A177-3AD203B41FA5}">
                      <a16:colId xmlns:a16="http://schemas.microsoft.com/office/drawing/2014/main" val="20000"/>
                    </a:ext>
                  </a:extLst>
                </a:gridCol>
                <a:gridCol w="7948723">
                  <a:extLst>
                    <a:ext uri="{9D8B030D-6E8A-4147-A177-3AD203B41FA5}">
                      <a16:colId xmlns:a16="http://schemas.microsoft.com/office/drawing/2014/main" val="20001"/>
                    </a:ext>
                  </a:extLst>
                </a:gridCol>
              </a:tblGrid>
              <a:tr h="736870">
                <a:tc>
                  <a:txBody>
                    <a:bodyPr/>
                    <a:lstStyle/>
                    <a:p>
                      <a:pPr algn="l" fontAlgn="t"/>
                      <a:r>
                        <a:rPr lang="en-US" dirty="0">
                          <a:effectLst/>
                        </a:rPr>
                        <a:t>Property</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Description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36870">
                <a:tc>
                  <a:txBody>
                    <a:bodyPr/>
                    <a:lstStyle/>
                    <a:p>
                      <a:pPr algn="l" fontAlgn="t"/>
                      <a:r>
                        <a:rPr lang="en-US">
                          <a:effectLst/>
                          <a:hlinkClick r:id="rId2"/>
                        </a:rPr>
                        <a:t>text-decoration</a:t>
                      </a:r>
                      <a:endParaRPr lang="en-US">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Sets all the text-decoration properties in one declaration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1"/>
                  </a:ext>
                </a:extLst>
              </a:tr>
              <a:tr h="736870">
                <a:tc>
                  <a:txBody>
                    <a:bodyPr/>
                    <a:lstStyle/>
                    <a:p>
                      <a:pPr algn="l" fontAlgn="t"/>
                      <a:r>
                        <a:rPr lang="en-US">
                          <a:effectLst/>
                          <a:hlinkClick r:id="rId3"/>
                        </a:rPr>
                        <a:t>text-decoration-color</a:t>
                      </a:r>
                      <a:endParaRPr lang="en-US">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Specifies the color of the text-decoration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47010">
                <a:tc>
                  <a:txBody>
                    <a:bodyPr/>
                    <a:lstStyle/>
                    <a:p>
                      <a:pPr algn="l" fontAlgn="t"/>
                      <a:r>
                        <a:rPr lang="en-US">
                          <a:effectLst/>
                          <a:hlinkClick r:id="rId4"/>
                        </a:rPr>
                        <a:t>text-decoration-line</a:t>
                      </a:r>
                      <a:endParaRPr lang="en-US">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dirty="0">
                          <a:effectLst/>
                        </a:rPr>
                        <a:t>Specifies the kind of text decoration to be used (underline, </a:t>
                      </a:r>
                      <a:r>
                        <a:rPr lang="en-US" dirty="0" err="1">
                          <a:effectLst/>
                        </a:rPr>
                        <a:t>overline</a:t>
                      </a:r>
                      <a:r>
                        <a:rPr lang="en-US" dirty="0">
                          <a:effectLst/>
                        </a:rPr>
                        <a:t>, etc.)</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3"/>
                  </a:ext>
                </a:extLst>
              </a:tr>
              <a:tr h="736870">
                <a:tc>
                  <a:txBody>
                    <a:bodyPr/>
                    <a:lstStyle/>
                    <a:p>
                      <a:pPr algn="l" fontAlgn="t"/>
                      <a:r>
                        <a:rPr lang="en-US">
                          <a:effectLst/>
                          <a:hlinkClick r:id="rId5"/>
                        </a:rPr>
                        <a:t>text-decoration-style</a:t>
                      </a:r>
                      <a:endParaRPr lang="en-US">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Specifies the style of the text decoration (solid, dotted, etc.)</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36870">
                <a:tc>
                  <a:txBody>
                    <a:bodyPr/>
                    <a:lstStyle/>
                    <a:p>
                      <a:pPr algn="l" fontAlgn="t"/>
                      <a:r>
                        <a:rPr lang="en-US">
                          <a:effectLst/>
                          <a:hlinkClick r:id="rId6"/>
                        </a:rPr>
                        <a:t>text-decoration-thickness</a:t>
                      </a:r>
                      <a:endParaRPr lang="en-US">
                        <a:effectLst/>
                      </a:endParaRP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dirty="0">
                          <a:effectLst/>
                        </a:rPr>
                        <a:t>Specifies the thickness of the text decoration line</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0005"/>
                  </a:ext>
                </a:extLst>
              </a:tr>
            </a:tbl>
          </a:graphicData>
        </a:graphic>
      </p:graphicFrame>
      <p:sp>
        <p:nvSpPr>
          <p:cNvPr id="7" name="Rectangle 6"/>
          <p:cNvSpPr/>
          <p:nvPr/>
        </p:nvSpPr>
        <p:spPr>
          <a:xfrm>
            <a:off x="779253" y="543312"/>
            <a:ext cx="6096000" cy="1569660"/>
          </a:xfrm>
          <a:prstGeom prst="rect">
            <a:avLst/>
          </a:prstGeom>
        </p:spPr>
        <p:txBody>
          <a:bodyPr>
            <a:spAutoFit/>
          </a:bodyPr>
          <a:lstStyle/>
          <a:p>
            <a:r>
              <a:rPr lang="en-US" sz="3200" dirty="0">
                <a:solidFill>
                  <a:srgbClr val="000000"/>
                </a:solidFill>
                <a:latin typeface="Segoe UI" panose="020B0502040204020203" pitchFamily="34" charset="0"/>
              </a:rPr>
              <a:t>CSS text-decoration Properties</a:t>
            </a:r>
          </a:p>
          <a:p>
            <a:br>
              <a:rPr lang="en-US" sz="3200" dirty="0"/>
            </a:br>
            <a:endParaRPr lang="en-US" sz="3200" dirty="0"/>
          </a:p>
        </p:txBody>
      </p:sp>
    </p:spTree>
    <p:extLst>
      <p:ext uri="{BB962C8B-B14F-4D97-AF65-F5344CB8AC3E}">
        <p14:creationId xmlns:p14="http://schemas.microsoft.com/office/powerpoint/2010/main" val="3919552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8907" y="337232"/>
            <a:ext cx="2383418" cy="523220"/>
          </a:xfrm>
          <a:prstGeom prst="rect">
            <a:avLst/>
          </a:prstGeom>
        </p:spPr>
        <p:txBody>
          <a:bodyPr wrap="square">
            <a:spAutoFit/>
          </a:bodyPr>
          <a:lstStyle/>
          <a:p>
            <a:r>
              <a:rPr lang="en-US" sz="2800" b="1" dirty="0">
                <a:solidFill>
                  <a:srgbClr val="000000"/>
                </a:solidFill>
                <a:latin typeface="Segoe UI" panose="020B0502040204020203" pitchFamily="34" charset="0"/>
              </a:rPr>
              <a:t>CSS Fonts</a:t>
            </a:r>
            <a:endParaRPr lang="en-US" sz="2800" b="1" i="0" dirty="0">
              <a:solidFill>
                <a:srgbClr val="000000"/>
              </a:solidFill>
              <a:effectLst/>
              <a:latin typeface="Segoe UI" panose="020B0502040204020203" pitchFamily="34" charset="0"/>
            </a:endParaRPr>
          </a:p>
        </p:txBody>
      </p:sp>
      <p:sp>
        <p:nvSpPr>
          <p:cNvPr id="5" name="Rectangle 4"/>
          <p:cNvSpPr/>
          <p:nvPr/>
        </p:nvSpPr>
        <p:spPr>
          <a:xfrm>
            <a:off x="227161" y="1238239"/>
            <a:ext cx="11547896" cy="3970318"/>
          </a:xfrm>
          <a:prstGeom prst="rect">
            <a:avLst/>
          </a:prstGeom>
        </p:spPr>
        <p:txBody>
          <a:bodyPr wrap="square">
            <a:spAutoFit/>
          </a:bodyPr>
          <a:lstStyle/>
          <a:p>
            <a:r>
              <a:rPr lang="en-US" sz="2800" dirty="0">
                <a:solidFill>
                  <a:srgbClr val="000000"/>
                </a:solidFill>
                <a:latin typeface="Verdana" panose="020B0604030504040204" pitchFamily="34" charset="0"/>
              </a:rPr>
              <a:t>In CSS there are five generic font families:</a:t>
            </a:r>
          </a:p>
          <a:p>
            <a:pPr>
              <a:buFont typeface="+mj-lt"/>
              <a:buAutoNum type="arabicPeriod"/>
            </a:pPr>
            <a:r>
              <a:rPr lang="en-US" sz="2800" b="1" dirty="0">
                <a:solidFill>
                  <a:srgbClr val="000000"/>
                </a:solidFill>
                <a:latin typeface="Verdana" panose="020B0604030504040204" pitchFamily="34" charset="0"/>
              </a:rPr>
              <a:t>Serif</a:t>
            </a:r>
            <a:r>
              <a:rPr lang="en-US" sz="2800" dirty="0">
                <a:solidFill>
                  <a:srgbClr val="000000"/>
                </a:solidFill>
                <a:latin typeface="Verdana" panose="020B0604030504040204" pitchFamily="34" charset="0"/>
              </a:rPr>
              <a:t> fonts have a small stroke at the edges of each letter. They create a sense of formality and elegance.</a:t>
            </a:r>
          </a:p>
          <a:p>
            <a:pPr>
              <a:buFont typeface="+mj-lt"/>
              <a:buAutoNum type="arabicPeriod"/>
            </a:pPr>
            <a:r>
              <a:rPr lang="en-US" sz="2800" b="1" dirty="0">
                <a:solidFill>
                  <a:srgbClr val="000000"/>
                </a:solidFill>
                <a:latin typeface="Verdana" panose="020B0604030504040204" pitchFamily="34" charset="0"/>
              </a:rPr>
              <a:t>Sans-serif</a:t>
            </a:r>
            <a:r>
              <a:rPr lang="en-US" sz="2800" dirty="0">
                <a:solidFill>
                  <a:srgbClr val="000000"/>
                </a:solidFill>
                <a:latin typeface="Verdana" panose="020B0604030504040204" pitchFamily="34" charset="0"/>
              </a:rPr>
              <a:t> fonts have clean lines (no small strokes attached). They create a modern and minimalistic look.</a:t>
            </a:r>
          </a:p>
          <a:p>
            <a:pPr>
              <a:buFont typeface="+mj-lt"/>
              <a:buAutoNum type="arabicPeriod"/>
            </a:pPr>
            <a:r>
              <a:rPr lang="en-US" sz="2800" b="1" dirty="0" err="1">
                <a:solidFill>
                  <a:srgbClr val="000000"/>
                </a:solidFill>
                <a:latin typeface="Verdana" panose="020B0604030504040204" pitchFamily="34" charset="0"/>
              </a:rPr>
              <a:t>Monospace</a:t>
            </a:r>
            <a:r>
              <a:rPr lang="en-US" sz="2800" dirty="0">
                <a:solidFill>
                  <a:srgbClr val="000000"/>
                </a:solidFill>
                <a:latin typeface="Verdana" panose="020B0604030504040204" pitchFamily="34" charset="0"/>
              </a:rPr>
              <a:t> fonts - here all the letters have the same fixed width. They create a mechanical look. </a:t>
            </a:r>
          </a:p>
          <a:p>
            <a:pPr>
              <a:buFont typeface="+mj-lt"/>
              <a:buAutoNum type="arabicPeriod"/>
            </a:pPr>
            <a:r>
              <a:rPr lang="en-US" sz="2800" b="1" dirty="0">
                <a:solidFill>
                  <a:srgbClr val="000000"/>
                </a:solidFill>
                <a:latin typeface="Verdana" panose="020B0604030504040204" pitchFamily="34" charset="0"/>
              </a:rPr>
              <a:t>Cursive</a:t>
            </a:r>
            <a:r>
              <a:rPr lang="en-US" sz="2800" dirty="0">
                <a:solidFill>
                  <a:srgbClr val="000000"/>
                </a:solidFill>
                <a:latin typeface="Verdana" panose="020B0604030504040204" pitchFamily="34" charset="0"/>
              </a:rPr>
              <a:t> fonts imitate human handwriting.</a:t>
            </a:r>
          </a:p>
          <a:p>
            <a:pPr>
              <a:buFont typeface="+mj-lt"/>
              <a:buAutoNum type="arabicPeriod"/>
            </a:pPr>
            <a:r>
              <a:rPr lang="en-US" sz="2800" b="1" dirty="0">
                <a:solidFill>
                  <a:srgbClr val="000000"/>
                </a:solidFill>
                <a:latin typeface="Verdana" panose="020B0604030504040204" pitchFamily="34" charset="0"/>
              </a:rPr>
              <a:t>Fantasy</a:t>
            </a:r>
            <a:r>
              <a:rPr lang="en-US" sz="2800" dirty="0">
                <a:solidFill>
                  <a:srgbClr val="000000"/>
                </a:solidFill>
                <a:latin typeface="Verdana" panose="020B0604030504040204" pitchFamily="34" charset="0"/>
              </a:rPr>
              <a:t> fonts are decorative/playful fonts.</a:t>
            </a:r>
            <a:endParaRPr lang="en-US" sz="28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886422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994290502"/>
              </p:ext>
            </p:extLst>
          </p:nvPr>
        </p:nvGraphicFramePr>
        <p:xfrm>
          <a:off x="837413" y="615871"/>
          <a:ext cx="9867967" cy="5629652"/>
        </p:xfrm>
        <a:graphic>
          <a:graphicData uri="http://schemas.openxmlformats.org/drawingml/2006/table">
            <a:tbl>
              <a:tblPr/>
              <a:tblGrid>
                <a:gridCol w="3947189">
                  <a:extLst>
                    <a:ext uri="{9D8B030D-6E8A-4147-A177-3AD203B41FA5}">
                      <a16:colId xmlns:a16="http://schemas.microsoft.com/office/drawing/2014/main" val="20000"/>
                    </a:ext>
                  </a:extLst>
                </a:gridCol>
                <a:gridCol w="5920778">
                  <a:extLst>
                    <a:ext uri="{9D8B030D-6E8A-4147-A177-3AD203B41FA5}">
                      <a16:colId xmlns:a16="http://schemas.microsoft.com/office/drawing/2014/main" val="20001"/>
                    </a:ext>
                  </a:extLst>
                </a:gridCol>
              </a:tblGrid>
              <a:tr h="411181">
                <a:tc>
                  <a:txBody>
                    <a:bodyPr/>
                    <a:lstStyle/>
                    <a:p>
                      <a:pPr algn="l" fontAlgn="t"/>
                      <a:r>
                        <a:rPr lang="en-US" sz="1500">
                          <a:effectLst/>
                        </a:rPr>
                        <a:t>Generic Font Family</a:t>
                      </a:r>
                    </a:p>
                  </a:txBody>
                  <a:tcPr marL="98335"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rPr>
                        <a:t>Examples of Font Names</a:t>
                      </a:r>
                    </a:p>
                  </a:txBody>
                  <a:tcPr marL="49168"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73699">
                <a:tc>
                  <a:txBody>
                    <a:bodyPr/>
                    <a:lstStyle/>
                    <a:p>
                      <a:pPr algn="l" fontAlgn="t"/>
                      <a:r>
                        <a:rPr lang="en-US" sz="1500">
                          <a:effectLst/>
                        </a:rPr>
                        <a:t>Serif</a:t>
                      </a:r>
                    </a:p>
                  </a:txBody>
                  <a:tcPr marL="98335"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latin typeface="Times New Roman" panose="02020603050405020304" pitchFamily="18" charset="0"/>
                        </a:rPr>
                        <a:t>Times New Roman</a:t>
                      </a:r>
                      <a:br>
                        <a:rPr lang="en-US" sz="1500">
                          <a:effectLst/>
                        </a:rPr>
                      </a:br>
                      <a:r>
                        <a:rPr lang="en-US" sz="1500">
                          <a:effectLst/>
                          <a:latin typeface="Georgia" panose="02040502050405020303" pitchFamily="18" charset="0"/>
                        </a:rPr>
                        <a:t>Georgia</a:t>
                      </a:r>
                      <a:br>
                        <a:rPr lang="en-US" sz="1500">
                          <a:effectLst/>
                        </a:rPr>
                      </a:br>
                      <a:r>
                        <a:rPr lang="en-US" sz="1500">
                          <a:effectLst/>
                          <a:latin typeface="Garamond" panose="02020404030301010803" pitchFamily="18" charset="0"/>
                        </a:rPr>
                        <a:t>Garamond</a:t>
                      </a:r>
                      <a:br>
                        <a:rPr lang="en-US" sz="1500">
                          <a:effectLst/>
                        </a:rPr>
                      </a:br>
                      <a:endParaRPr lang="en-US" sz="1500">
                        <a:effectLst/>
                      </a:endParaRPr>
                    </a:p>
                  </a:txBody>
                  <a:tcPr marL="49168"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1"/>
                  </a:ext>
                </a:extLst>
              </a:tr>
              <a:tr h="1273699">
                <a:tc>
                  <a:txBody>
                    <a:bodyPr/>
                    <a:lstStyle/>
                    <a:p>
                      <a:pPr algn="l" fontAlgn="t"/>
                      <a:r>
                        <a:rPr lang="en-US" sz="1500">
                          <a:effectLst/>
                        </a:rPr>
                        <a:t>Sans-serif</a:t>
                      </a:r>
                    </a:p>
                  </a:txBody>
                  <a:tcPr marL="98335"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latin typeface="Arial" panose="020B0604020202020204" pitchFamily="34" charset="0"/>
                        </a:rPr>
                        <a:t>Arial</a:t>
                      </a:r>
                      <a:br>
                        <a:rPr lang="en-US" sz="1500">
                          <a:effectLst/>
                        </a:rPr>
                      </a:br>
                      <a:r>
                        <a:rPr lang="en-US" sz="1500">
                          <a:effectLst/>
                          <a:latin typeface="Verdana" panose="020B0604030504040204" pitchFamily="34" charset="0"/>
                        </a:rPr>
                        <a:t>Verdana</a:t>
                      </a:r>
                      <a:br>
                        <a:rPr lang="en-US" sz="1500">
                          <a:effectLst/>
                        </a:rPr>
                      </a:br>
                      <a:r>
                        <a:rPr lang="en-US" sz="1500">
                          <a:effectLst/>
                          <a:latin typeface="Helvetica" panose="020B0604020202020204" pitchFamily="34" charset="0"/>
                        </a:rPr>
                        <a:t>Helvetica</a:t>
                      </a:r>
                      <a:br>
                        <a:rPr lang="en-US" sz="1500">
                          <a:effectLst/>
                        </a:rPr>
                      </a:br>
                      <a:endParaRPr lang="en-US" sz="1500">
                        <a:effectLst/>
                      </a:endParaRPr>
                    </a:p>
                  </a:txBody>
                  <a:tcPr marL="49168"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86193">
                <a:tc>
                  <a:txBody>
                    <a:bodyPr/>
                    <a:lstStyle/>
                    <a:p>
                      <a:pPr algn="l" fontAlgn="t"/>
                      <a:r>
                        <a:rPr lang="en-US" sz="1500">
                          <a:effectLst/>
                        </a:rPr>
                        <a:t>Monospace</a:t>
                      </a:r>
                    </a:p>
                  </a:txBody>
                  <a:tcPr marL="98335"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500">
                          <a:effectLst/>
                          <a:latin typeface="Courier New" panose="02070309020205020404" pitchFamily="49" charset="0"/>
                        </a:rPr>
                        <a:t>Courier New</a:t>
                      </a:r>
                      <a:br>
                        <a:rPr lang="en-US" sz="1500">
                          <a:effectLst/>
                        </a:rPr>
                      </a:br>
                      <a:r>
                        <a:rPr lang="en-US" sz="1500">
                          <a:effectLst/>
                          <a:latin typeface="Lucida Console" panose="020B0609040504020204" pitchFamily="49" charset="0"/>
                        </a:rPr>
                        <a:t>Lucida Console</a:t>
                      </a:r>
                      <a:br>
                        <a:rPr lang="en-US" sz="1500">
                          <a:effectLst/>
                        </a:rPr>
                      </a:br>
                      <a:r>
                        <a:rPr lang="en-US" sz="1500">
                          <a:effectLst/>
                          <a:latin typeface="Monaco"/>
                        </a:rPr>
                        <a:t>Monaco</a:t>
                      </a:r>
                      <a:endParaRPr lang="en-US" sz="1500">
                        <a:effectLst/>
                      </a:endParaRPr>
                    </a:p>
                  </a:txBody>
                  <a:tcPr marL="49168"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3"/>
                  </a:ext>
                </a:extLst>
              </a:tr>
              <a:tr h="986193">
                <a:tc>
                  <a:txBody>
                    <a:bodyPr/>
                    <a:lstStyle/>
                    <a:p>
                      <a:pPr algn="l" fontAlgn="t"/>
                      <a:r>
                        <a:rPr lang="en-US" sz="1500">
                          <a:effectLst/>
                        </a:rPr>
                        <a:t>Cursive</a:t>
                      </a:r>
                    </a:p>
                  </a:txBody>
                  <a:tcPr marL="98335"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500">
                          <a:effectLst/>
                          <a:latin typeface="Brush Script MT" panose="03060802040406070304" pitchFamily="66" charset="0"/>
                        </a:rPr>
                        <a:t>Brush Script MT</a:t>
                      </a:r>
                      <a:br>
                        <a:rPr lang="en-US" sz="1500">
                          <a:effectLst/>
                        </a:rPr>
                      </a:br>
                      <a:r>
                        <a:rPr lang="en-US" sz="1500">
                          <a:effectLst/>
                          <a:latin typeface="Lucida Handwriting" panose="03010101010101010101" pitchFamily="66" charset="0"/>
                        </a:rPr>
                        <a:t>Lucida Handwriting</a:t>
                      </a:r>
                      <a:br>
                        <a:rPr lang="en-US" sz="1500">
                          <a:effectLst/>
                        </a:rPr>
                      </a:br>
                      <a:endParaRPr lang="en-US" sz="1500">
                        <a:effectLst/>
                      </a:endParaRPr>
                    </a:p>
                  </a:txBody>
                  <a:tcPr marL="49168"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98687">
                <a:tc>
                  <a:txBody>
                    <a:bodyPr/>
                    <a:lstStyle/>
                    <a:p>
                      <a:pPr algn="l" fontAlgn="t"/>
                      <a:r>
                        <a:rPr lang="en-US" sz="1500">
                          <a:effectLst/>
                        </a:rPr>
                        <a:t>Fantasy</a:t>
                      </a:r>
                    </a:p>
                  </a:txBody>
                  <a:tcPr marL="98335"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500" dirty="0">
                          <a:effectLst/>
                          <a:latin typeface="Copperplate"/>
                        </a:rPr>
                        <a:t>Copperplate</a:t>
                      </a:r>
                      <a:br>
                        <a:rPr lang="en-US" sz="1500" dirty="0">
                          <a:effectLst/>
                        </a:rPr>
                      </a:br>
                      <a:r>
                        <a:rPr lang="en-US" sz="1500" dirty="0">
                          <a:effectLst/>
                          <a:latin typeface="Papyrus" panose="03070502060502030205" pitchFamily="66" charset="0"/>
                        </a:rPr>
                        <a:t>Papyrus</a:t>
                      </a:r>
                      <a:endParaRPr lang="en-US" sz="1500" dirty="0">
                        <a:effectLst/>
                      </a:endParaRPr>
                    </a:p>
                  </a:txBody>
                  <a:tcPr marL="49168" marR="49168" marT="49168" marB="491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4452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C29D7-48BD-4600-B5E4-E932FD8BFD06}"/>
              </a:ext>
            </a:extLst>
          </p:cNvPr>
          <p:cNvPicPr>
            <a:picLocks noChangeAspect="1"/>
          </p:cNvPicPr>
          <p:nvPr/>
        </p:nvPicPr>
        <p:blipFill>
          <a:blip r:embed="rId2"/>
          <a:stretch>
            <a:fillRect/>
          </a:stretch>
        </p:blipFill>
        <p:spPr>
          <a:xfrm>
            <a:off x="540538" y="487425"/>
            <a:ext cx="11110923" cy="5883150"/>
          </a:xfrm>
          <a:prstGeom prst="rect">
            <a:avLst/>
          </a:prstGeom>
        </p:spPr>
      </p:pic>
    </p:spTree>
    <p:extLst>
      <p:ext uri="{BB962C8B-B14F-4D97-AF65-F5344CB8AC3E}">
        <p14:creationId xmlns:p14="http://schemas.microsoft.com/office/powerpoint/2010/main" val="2525706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173" y="133624"/>
            <a:ext cx="6760236" cy="6986528"/>
          </a:xfrm>
          <a:prstGeom prst="rect">
            <a:avLst/>
          </a:prstGeom>
        </p:spPr>
        <p:txBody>
          <a:bodyPr wrap="square">
            <a:spAutoFit/>
          </a:bodyPr>
          <a:lstStyle/>
          <a:p>
            <a:r>
              <a:rPr lang="en-US" sz="1600" dirty="0"/>
              <a:t>&lt;!DOCTYPE html&gt;</a:t>
            </a:r>
          </a:p>
          <a:p>
            <a:r>
              <a:rPr lang="en-US" sz="1600" dirty="0"/>
              <a:t>&lt;html&gt;</a:t>
            </a:r>
          </a:p>
          <a:p>
            <a:r>
              <a:rPr lang="en-US" sz="1600" dirty="0"/>
              <a:t>&lt;head&gt;</a:t>
            </a:r>
          </a:p>
          <a:p>
            <a:r>
              <a:rPr lang="en-US" sz="1600" dirty="0"/>
              <a:t>&lt;style&gt;</a:t>
            </a:r>
          </a:p>
          <a:p>
            <a:r>
              <a:rPr lang="en-US" sz="1600" dirty="0"/>
              <a:t>.p1 {</a:t>
            </a:r>
          </a:p>
          <a:p>
            <a:r>
              <a:rPr lang="en-US" sz="1600" dirty="0"/>
              <a:t>  font-family: "Times New Roman", Times, serif;</a:t>
            </a:r>
          </a:p>
          <a:p>
            <a:r>
              <a:rPr lang="en-US" sz="1600" dirty="0"/>
              <a:t>}</a:t>
            </a:r>
          </a:p>
          <a:p>
            <a:endParaRPr lang="en-US" sz="1600" dirty="0"/>
          </a:p>
          <a:p>
            <a:r>
              <a:rPr lang="en-US" sz="1600" dirty="0"/>
              <a:t>.p2 {</a:t>
            </a:r>
          </a:p>
          <a:p>
            <a:r>
              <a:rPr lang="en-US" sz="1600" dirty="0"/>
              <a:t>  font-family: Arial, Helvetica, sans-serif;</a:t>
            </a:r>
          </a:p>
          <a:p>
            <a:r>
              <a:rPr lang="en-US" sz="1600" dirty="0"/>
              <a:t>}</a:t>
            </a:r>
          </a:p>
          <a:p>
            <a:endParaRPr lang="en-US" sz="1600" dirty="0"/>
          </a:p>
          <a:p>
            <a:r>
              <a:rPr lang="en-US" sz="1600" dirty="0"/>
              <a:t>.p3 {</a:t>
            </a:r>
          </a:p>
          <a:p>
            <a:r>
              <a:rPr lang="en-US" sz="1600" dirty="0"/>
              <a:t>  font-family: "Lucida Console", "Courier New", </a:t>
            </a:r>
            <a:r>
              <a:rPr lang="en-US" sz="1600" dirty="0" err="1"/>
              <a:t>monospace</a:t>
            </a:r>
            <a:r>
              <a:rPr lang="en-US" sz="1600" dirty="0"/>
              <a:t>;</a:t>
            </a:r>
          </a:p>
          <a:p>
            <a:r>
              <a:rPr lang="en-US" sz="1600" dirty="0"/>
              <a:t>}</a:t>
            </a:r>
          </a:p>
          <a:p>
            <a:r>
              <a:rPr lang="en-US" sz="1600" dirty="0"/>
              <a:t>&lt;/style&gt;</a:t>
            </a:r>
          </a:p>
          <a:p>
            <a:r>
              <a:rPr lang="en-US" sz="1600" dirty="0"/>
              <a:t>&lt;/head&gt;</a:t>
            </a:r>
          </a:p>
          <a:p>
            <a:r>
              <a:rPr lang="en-US" sz="1600" dirty="0"/>
              <a:t>&lt;body&gt;</a:t>
            </a:r>
          </a:p>
          <a:p>
            <a:endParaRPr lang="en-US" sz="1600" dirty="0"/>
          </a:p>
          <a:p>
            <a:r>
              <a:rPr lang="en-US" sz="1600" dirty="0"/>
              <a:t>&lt;h1&gt;CSS font-family&lt;/h1&gt;</a:t>
            </a:r>
          </a:p>
          <a:p>
            <a:r>
              <a:rPr lang="en-US" sz="1600" dirty="0"/>
              <a:t>&lt;p class="p1"&gt;This is a paragraph, shown in the Times New Roman font.&lt;/p&gt;</a:t>
            </a:r>
          </a:p>
          <a:p>
            <a:r>
              <a:rPr lang="en-US" sz="1600" dirty="0"/>
              <a:t>&lt;p class="p2"&gt;This is a paragraph, shown in the Arial font.&lt;/p&gt;</a:t>
            </a:r>
          </a:p>
          <a:p>
            <a:r>
              <a:rPr lang="en-US" sz="1600" dirty="0"/>
              <a:t>&lt;p class="p3"&gt;This is a paragraph, shown in the Lucida Console font.&lt;/p&gt;</a:t>
            </a:r>
          </a:p>
          <a:p>
            <a:endParaRPr lang="en-US" sz="1600" dirty="0"/>
          </a:p>
          <a:p>
            <a:r>
              <a:rPr lang="en-US" sz="1600" dirty="0"/>
              <a:t>&lt;/body&gt;</a:t>
            </a:r>
          </a:p>
          <a:p>
            <a:r>
              <a:rPr lang="en-US" sz="1600" dirty="0"/>
              <a:t>&lt;/html&gt;</a:t>
            </a:r>
          </a:p>
          <a:p>
            <a:endParaRPr lang="en-US" sz="1600" dirty="0"/>
          </a:p>
          <a:p>
            <a:endParaRPr lang="en-US" sz="1600" dirty="0"/>
          </a:p>
        </p:txBody>
      </p:sp>
      <p:pic>
        <p:nvPicPr>
          <p:cNvPr id="5" name="Picture 4"/>
          <p:cNvPicPr>
            <a:picLocks noChangeAspect="1"/>
          </p:cNvPicPr>
          <p:nvPr/>
        </p:nvPicPr>
        <p:blipFill>
          <a:blip r:embed="rId2"/>
          <a:stretch>
            <a:fillRect/>
          </a:stretch>
        </p:blipFill>
        <p:spPr>
          <a:xfrm>
            <a:off x="6261038" y="-141449"/>
            <a:ext cx="5311600" cy="4687570"/>
          </a:xfrm>
          <a:prstGeom prst="rect">
            <a:avLst/>
          </a:prstGeom>
        </p:spPr>
      </p:pic>
    </p:spTree>
    <p:extLst>
      <p:ext uri="{BB962C8B-B14F-4D97-AF65-F5344CB8AC3E}">
        <p14:creationId xmlns:p14="http://schemas.microsoft.com/office/powerpoint/2010/main" val="945141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6041" y="354485"/>
            <a:ext cx="2252861" cy="461665"/>
          </a:xfrm>
          <a:prstGeom prst="rect">
            <a:avLst/>
          </a:prstGeom>
        </p:spPr>
        <p:txBody>
          <a:bodyPr wrap="none">
            <a:spAutoFit/>
          </a:bodyPr>
          <a:lstStyle/>
          <a:p>
            <a:r>
              <a:rPr lang="en-US" sz="2400" b="1" dirty="0">
                <a:solidFill>
                  <a:srgbClr val="000000"/>
                </a:solidFill>
                <a:latin typeface="Segoe UI" panose="020B0502040204020203" pitchFamily="34" charset="0"/>
              </a:rPr>
              <a:t>CSS Font Style</a:t>
            </a:r>
            <a:endParaRPr lang="en-US" sz="2400" b="1" i="0" dirty="0">
              <a:solidFill>
                <a:srgbClr val="000000"/>
              </a:solidFill>
              <a:effectLst/>
              <a:latin typeface="Segoe UI" panose="020B0502040204020203" pitchFamily="34" charset="0"/>
            </a:endParaRPr>
          </a:p>
        </p:txBody>
      </p:sp>
      <p:sp>
        <p:nvSpPr>
          <p:cNvPr id="5" name="Rectangle 1"/>
          <p:cNvSpPr>
            <a:spLocks noChangeArrowheads="1"/>
          </p:cNvSpPr>
          <p:nvPr/>
        </p:nvSpPr>
        <p:spPr bwMode="auto">
          <a:xfrm>
            <a:off x="280376" y="1085568"/>
            <a:ext cx="11477427" cy="2185214"/>
          </a:xfrm>
          <a:prstGeom prst="rect">
            <a:avLst/>
          </a:prstGeom>
          <a:solidFill>
            <a:schemeClr val="accent4">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Verdana" panose="020B0604030504040204" pitchFamily="34" charset="0"/>
              </a:rPr>
              <a:t>The </a:t>
            </a:r>
            <a:r>
              <a:rPr kumimoji="0" lang="en-US" sz="2000" b="0" i="0" u="none" strike="noStrike" cap="none" normalizeH="0" baseline="0" dirty="0">
                <a:ln>
                  <a:noFill/>
                </a:ln>
                <a:solidFill>
                  <a:srgbClr val="DC143C"/>
                </a:solidFill>
                <a:effectLst/>
                <a:latin typeface="Consolas" panose="020B0609020204030204" pitchFamily="49" charset="0"/>
              </a:rPr>
              <a:t>font-style</a:t>
            </a:r>
            <a:r>
              <a:rPr kumimoji="0" lang="en-US" sz="2000" b="0" i="0" u="none" strike="noStrike" cap="none" normalizeH="0" baseline="0" dirty="0">
                <a:ln>
                  <a:noFill/>
                </a:ln>
                <a:solidFill>
                  <a:srgbClr val="000000"/>
                </a:solidFill>
                <a:effectLst/>
                <a:latin typeface="Verdana" panose="020B0604030504040204" pitchFamily="34" charset="0"/>
              </a:rPr>
              <a:t> property is mostly used to specify italic text.</a:t>
            </a: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Verdana" panose="020B0604030504040204" pitchFamily="34" charset="0"/>
              </a:rPr>
              <a:t>This property has three values:</a:t>
            </a:r>
            <a:endParaRPr kumimoji="0" 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rgbClr val="000000"/>
                </a:solidFill>
                <a:effectLst/>
                <a:latin typeface="Verdana" panose="020B0604030504040204" pitchFamily="34" charset="0"/>
              </a:rPr>
              <a:t>normal - The text is shown normally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rgbClr val="000000"/>
                </a:solidFill>
                <a:effectLst/>
                <a:latin typeface="Verdana" panose="020B0604030504040204" pitchFamily="34" charset="0"/>
              </a:rPr>
              <a:t>italic - The text is shown in italics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a:ln>
                  <a:noFill/>
                </a:ln>
                <a:solidFill>
                  <a:srgbClr val="000000"/>
                </a:solidFill>
                <a:effectLst/>
                <a:latin typeface="Verdana" panose="020B0604030504040204" pitchFamily="34" charset="0"/>
              </a:rPr>
              <a:t>oblique - The text is "leaning" (oblique is very similar to italic, but less supported)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0375" y="3065700"/>
            <a:ext cx="11477427" cy="3792300"/>
          </a:xfrm>
          <a:prstGeom prst="rect">
            <a:avLst/>
          </a:prstGeom>
        </p:spPr>
      </p:pic>
    </p:spTree>
    <p:extLst>
      <p:ext uri="{BB962C8B-B14F-4D97-AF65-F5344CB8AC3E}">
        <p14:creationId xmlns:p14="http://schemas.microsoft.com/office/powerpoint/2010/main" val="28854628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2957" y="130199"/>
            <a:ext cx="2568717" cy="646331"/>
          </a:xfrm>
          <a:prstGeom prst="rect">
            <a:avLst/>
          </a:prstGeom>
        </p:spPr>
        <p:txBody>
          <a:bodyPr wrap="none">
            <a:spAutoFit/>
          </a:bodyPr>
          <a:lstStyle/>
          <a:p>
            <a:r>
              <a:rPr lang="en-US" sz="3600" dirty="0"/>
              <a:t>CSS Position </a:t>
            </a:r>
          </a:p>
        </p:txBody>
      </p:sp>
      <p:sp>
        <p:nvSpPr>
          <p:cNvPr id="3" name="Rectangle 1"/>
          <p:cNvSpPr>
            <a:spLocks noChangeArrowheads="1"/>
          </p:cNvSpPr>
          <p:nvPr/>
        </p:nvSpPr>
        <p:spPr bwMode="auto">
          <a:xfrm>
            <a:off x="543464" y="1913314"/>
            <a:ext cx="10677989" cy="335476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Verdana" panose="020B0604030504040204" pitchFamily="34" charset="0"/>
              </a:rPr>
              <a:t>The </a:t>
            </a:r>
            <a:r>
              <a:rPr kumimoji="0" lang="en-US" sz="2800" b="0" i="0" u="none" strike="noStrike" cap="none" normalizeH="0" baseline="0" dirty="0">
                <a:ln>
                  <a:noFill/>
                </a:ln>
                <a:solidFill>
                  <a:srgbClr val="DC143C"/>
                </a:solidFill>
                <a:effectLst/>
                <a:latin typeface="Consolas" panose="020B0609020204030204" pitchFamily="49" charset="0"/>
              </a:rPr>
              <a:t>position</a:t>
            </a:r>
            <a:r>
              <a:rPr kumimoji="0" lang="en-US" sz="2800" b="0" i="0" u="none" strike="noStrike" cap="none" normalizeH="0" baseline="0" dirty="0">
                <a:ln>
                  <a:noFill/>
                </a:ln>
                <a:solidFill>
                  <a:srgbClr val="000000"/>
                </a:solidFill>
                <a:effectLst/>
                <a:latin typeface="Verdana" panose="020B0604030504040204" pitchFamily="34" charset="0"/>
              </a:rPr>
              <a:t> property specifies the type of positioning method used for an element.</a:t>
            </a:r>
            <a:endParaRPr kumimoji="0" 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a:ln>
                  <a:noFill/>
                </a:ln>
                <a:solidFill>
                  <a:srgbClr val="DC143C"/>
                </a:solidFill>
                <a:effectLst/>
                <a:latin typeface="Consolas" panose="020B0609020204030204" pitchFamily="49" charset="0"/>
              </a:rPr>
              <a:t>static</a:t>
            </a:r>
            <a:endParaRPr kumimoji="0" 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a:ln>
                  <a:noFill/>
                </a:ln>
                <a:solidFill>
                  <a:srgbClr val="DC143C"/>
                </a:solidFill>
                <a:effectLst/>
                <a:latin typeface="Consolas" panose="020B0609020204030204" pitchFamily="49" charset="0"/>
              </a:rPr>
              <a:t>relative</a:t>
            </a:r>
            <a:endParaRPr kumimoji="0" 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a:ln>
                  <a:noFill/>
                </a:ln>
                <a:solidFill>
                  <a:srgbClr val="DC143C"/>
                </a:solidFill>
                <a:effectLst/>
                <a:latin typeface="Consolas" panose="020B0609020204030204" pitchFamily="49" charset="0"/>
              </a:rPr>
              <a:t>fixed</a:t>
            </a:r>
            <a:endParaRPr kumimoji="0" 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800" b="0" i="0" u="none" strike="noStrike" cap="none" normalizeH="0" baseline="0" dirty="0">
                <a:ln>
                  <a:noFill/>
                </a:ln>
                <a:solidFill>
                  <a:srgbClr val="DC143C"/>
                </a:solidFill>
                <a:effectLst/>
                <a:latin typeface="Consolas" panose="020B0609020204030204" pitchFamily="49" charset="0"/>
              </a:rPr>
              <a:t>absolute</a:t>
            </a:r>
            <a:endParaRPr kumimoji="0" lang="en-US" sz="28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3707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2957" y="130199"/>
            <a:ext cx="2568717" cy="646331"/>
          </a:xfrm>
          <a:prstGeom prst="rect">
            <a:avLst/>
          </a:prstGeom>
        </p:spPr>
        <p:txBody>
          <a:bodyPr wrap="none">
            <a:spAutoFit/>
          </a:bodyPr>
          <a:lstStyle/>
          <a:p>
            <a:r>
              <a:rPr lang="en-US" sz="3600" dirty="0"/>
              <a:t>CSS Position </a:t>
            </a:r>
          </a:p>
        </p:txBody>
      </p:sp>
      <p:sp>
        <p:nvSpPr>
          <p:cNvPr id="4" name="Rectangle 1"/>
          <p:cNvSpPr>
            <a:spLocks noChangeArrowheads="1"/>
          </p:cNvSpPr>
          <p:nvPr/>
        </p:nvSpPr>
        <p:spPr bwMode="auto">
          <a:xfrm>
            <a:off x="60384" y="850587"/>
            <a:ext cx="11826815" cy="1913304"/>
          </a:xfrm>
          <a:prstGeom prst="rect">
            <a:avLst/>
          </a:prstGeom>
          <a:solidFill>
            <a:schemeClr val="accent4">
              <a:lumMod val="20000"/>
              <a:lumOff val="80000"/>
            </a:schemeClr>
          </a:solidFill>
          <a:ln>
            <a:noFill/>
          </a:ln>
          <a:effec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position: static</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a:ln>
                  <a:noFill/>
                </a:ln>
                <a:solidFill>
                  <a:srgbClr val="000000"/>
                </a:solidFill>
                <a:effectLst/>
                <a:latin typeface="Verdana" panose="020B0604030504040204" pitchFamily="34" charset="0"/>
              </a:rPr>
              <a:t>HTML elements are positioned static by default.</a:t>
            </a:r>
            <a:endParaRPr kumimoji="0" lang="en-US" sz="12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a:ln>
                  <a:noFill/>
                </a:ln>
                <a:solidFill>
                  <a:srgbClr val="000000"/>
                </a:solidFill>
                <a:effectLst/>
                <a:latin typeface="Verdana" panose="020B0604030504040204" pitchFamily="34" charset="0"/>
              </a:rPr>
              <a:t>Static positioned elements are not affected by the top, bottom, left, and right properties.</a:t>
            </a:r>
            <a:endParaRPr kumimoji="0" lang="en-US" sz="12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b="0" i="0" u="none" strike="noStrike" cap="none" normalizeH="0" baseline="0" dirty="0">
                <a:ln>
                  <a:noFill/>
                </a:ln>
                <a:solidFill>
                  <a:srgbClr val="000000"/>
                </a:solidFill>
                <a:effectLst/>
                <a:latin typeface="Verdana" panose="020B0604030504040204" pitchFamily="34" charset="0"/>
              </a:rPr>
              <a:t>An element with </a:t>
            </a:r>
            <a:r>
              <a:rPr kumimoji="0" lang="en-US" sz="2000" b="0" i="0" u="none" strike="noStrike" cap="none" normalizeH="0" baseline="0" dirty="0">
                <a:ln>
                  <a:noFill/>
                </a:ln>
                <a:solidFill>
                  <a:srgbClr val="DC143C"/>
                </a:solidFill>
                <a:effectLst/>
                <a:latin typeface="Consolas" panose="020B0609020204030204" pitchFamily="49" charset="0"/>
              </a:rPr>
              <a:t>position: static;</a:t>
            </a:r>
            <a:r>
              <a:rPr kumimoji="0" lang="en-US" sz="2000" b="0" i="0" u="none" strike="noStrike" cap="none" normalizeH="0" baseline="0" dirty="0">
                <a:ln>
                  <a:noFill/>
                </a:ln>
                <a:solidFill>
                  <a:srgbClr val="000000"/>
                </a:solidFill>
                <a:effectLst/>
                <a:latin typeface="Verdana" panose="020B0604030504040204" pitchFamily="34" charset="0"/>
              </a:rPr>
              <a:t> is not positioned in any special way; it is always positioned according to the normal flow of the page:</a:t>
            </a:r>
            <a:endParaRPr kumimoji="0" 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2554292" y="3114938"/>
            <a:ext cx="6563829"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solidFill>
                  <a:srgbClr val="000000"/>
                </a:solidFill>
                <a:latin typeface="Verdana" panose="020B0604030504040204" pitchFamily="34" charset="0"/>
              </a:rPr>
              <a:t>This &lt;div&gt; element has position: static;</a:t>
            </a:r>
            <a:endParaRPr lang="en-US" dirty="0"/>
          </a:p>
        </p:txBody>
      </p:sp>
      <p:pic>
        <p:nvPicPr>
          <p:cNvPr id="6" name="Picture 5"/>
          <p:cNvPicPr>
            <a:picLocks noChangeAspect="1"/>
          </p:cNvPicPr>
          <p:nvPr/>
        </p:nvPicPr>
        <p:blipFill>
          <a:blip r:embed="rId2"/>
          <a:stretch>
            <a:fillRect/>
          </a:stretch>
        </p:blipFill>
        <p:spPr>
          <a:xfrm>
            <a:off x="313798" y="3731800"/>
            <a:ext cx="11495764" cy="3126200"/>
          </a:xfrm>
          <a:prstGeom prst="rect">
            <a:avLst/>
          </a:prstGeom>
        </p:spPr>
      </p:pic>
    </p:spTree>
    <p:extLst>
      <p:ext uri="{BB962C8B-B14F-4D97-AF65-F5344CB8AC3E}">
        <p14:creationId xmlns:p14="http://schemas.microsoft.com/office/powerpoint/2010/main" val="2527547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163902" y="227567"/>
            <a:ext cx="11483788" cy="1420861"/>
          </a:xfrm>
          <a:prstGeom prst="rect">
            <a:avLst/>
          </a:prstGeom>
          <a:solidFill>
            <a:schemeClr val="accent4">
              <a:lumMod val="20000"/>
              <a:lumOff val="80000"/>
            </a:schemeClr>
          </a:solidFill>
          <a:ln>
            <a:noFill/>
          </a:ln>
          <a:effec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position: relative;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a:ln>
                  <a:noFill/>
                </a:ln>
                <a:solidFill>
                  <a:srgbClr val="000000"/>
                </a:solidFill>
                <a:effectLst/>
                <a:latin typeface="Verdana" panose="020B0604030504040204" pitchFamily="34" charset="0"/>
              </a:rPr>
              <a:t>An element with </a:t>
            </a:r>
            <a:r>
              <a:rPr kumimoji="0" lang="en-US" sz="1400" b="0" i="0" u="none" strike="noStrike" cap="none" normalizeH="0" baseline="0" dirty="0">
                <a:ln>
                  <a:noFill/>
                </a:ln>
                <a:solidFill>
                  <a:srgbClr val="DC143C"/>
                </a:solidFill>
                <a:effectLst/>
                <a:latin typeface="Consolas" panose="020B0609020204030204" pitchFamily="49" charset="0"/>
              </a:rPr>
              <a:t>position: relative;</a:t>
            </a:r>
            <a:r>
              <a:rPr kumimoji="0" lang="en-US" sz="1400" b="0" i="0" u="none" strike="noStrike" cap="none" normalizeH="0" baseline="0" dirty="0">
                <a:ln>
                  <a:noFill/>
                </a:ln>
                <a:solidFill>
                  <a:srgbClr val="000000"/>
                </a:solidFill>
                <a:effectLst/>
                <a:latin typeface="Verdana" panose="020B0604030504040204" pitchFamily="34" charset="0"/>
              </a:rPr>
              <a:t> is positioned relative to its normal position.</a:t>
            </a:r>
          </a:p>
          <a:p>
            <a:pPr marR="0" lvl="0" algn="l" defTabSz="914400" rtl="0" eaLnBrk="0" fontAlgn="base" latinLnBrk="0" hangingPunct="0">
              <a:lnSpc>
                <a:spcPct val="100000"/>
              </a:lnSpc>
              <a:spcBef>
                <a:spcPct val="0"/>
              </a:spcBef>
              <a:spcAft>
                <a:spcPct val="0"/>
              </a:spcAft>
              <a:buClrTx/>
              <a:buSzTx/>
              <a:tabLst/>
            </a:pPr>
            <a:endParaRPr kumimoji="0" lang="en-US" sz="10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a:ln>
                  <a:noFill/>
                </a:ln>
                <a:solidFill>
                  <a:srgbClr val="000000"/>
                </a:solidFill>
                <a:effectLst/>
                <a:latin typeface="Verdana" panose="020B0604030504040204" pitchFamily="34" charset="0"/>
              </a:rPr>
              <a:t>Setting the top, right, bottom, and left properties of a relatively-positioned element will cause it to be adjusted away from its normal position. Other content will not be adjusted to fit into any gap left by the element.</a:t>
            </a:r>
            <a:endParaRPr kumimoji="0" lang="en-US" sz="24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2856985" y="2062516"/>
            <a:ext cx="5115055"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dirty="0">
                <a:solidFill>
                  <a:srgbClr val="000000"/>
                </a:solidFill>
                <a:latin typeface="Verdana" panose="020B0604030504040204" pitchFamily="34" charset="0"/>
              </a:rPr>
              <a:t>This &lt;div&gt; element has position: relative;</a:t>
            </a:r>
            <a:endParaRPr lang="en-US" dirty="0"/>
          </a:p>
        </p:txBody>
      </p:sp>
      <p:pic>
        <p:nvPicPr>
          <p:cNvPr id="8" name="Picture 7"/>
          <p:cNvPicPr>
            <a:picLocks noChangeAspect="1"/>
          </p:cNvPicPr>
          <p:nvPr/>
        </p:nvPicPr>
        <p:blipFill>
          <a:blip r:embed="rId2"/>
          <a:stretch>
            <a:fillRect/>
          </a:stretch>
        </p:blipFill>
        <p:spPr>
          <a:xfrm>
            <a:off x="385482" y="2671482"/>
            <a:ext cx="11340353" cy="4016189"/>
          </a:xfrm>
          <a:prstGeom prst="rect">
            <a:avLst/>
          </a:prstGeom>
        </p:spPr>
      </p:pic>
    </p:spTree>
    <p:extLst>
      <p:ext uri="{BB962C8B-B14F-4D97-AF65-F5344CB8AC3E}">
        <p14:creationId xmlns:p14="http://schemas.microsoft.com/office/powerpoint/2010/main" val="1252404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84672" y="95385"/>
            <a:ext cx="11438965" cy="14824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position: fixed;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a:ln>
                  <a:noFill/>
                </a:ln>
                <a:solidFill>
                  <a:srgbClr val="000000"/>
                </a:solidFill>
                <a:effectLst/>
                <a:latin typeface="Verdana" panose="020B0604030504040204" pitchFamily="34" charset="0"/>
              </a:rPr>
              <a:t>An element with </a:t>
            </a:r>
            <a:r>
              <a:rPr kumimoji="0" lang="en-US" sz="1600" b="0" i="0" u="none" strike="noStrike" cap="none" normalizeH="0" baseline="0" dirty="0">
                <a:ln>
                  <a:noFill/>
                </a:ln>
                <a:solidFill>
                  <a:srgbClr val="DC143C"/>
                </a:solidFill>
                <a:effectLst/>
                <a:latin typeface="Consolas" panose="020B0609020204030204" pitchFamily="49" charset="0"/>
              </a:rPr>
              <a:t>position: fixed;</a:t>
            </a:r>
            <a:r>
              <a:rPr kumimoji="0" lang="en-US" sz="1600" b="0" i="0" u="none" strike="noStrike" cap="none" normalizeH="0" baseline="0" dirty="0">
                <a:ln>
                  <a:noFill/>
                </a:ln>
                <a:solidFill>
                  <a:srgbClr val="000000"/>
                </a:solidFill>
                <a:effectLst/>
                <a:latin typeface="Verdana" panose="020B0604030504040204" pitchFamily="34" charset="0"/>
              </a:rPr>
              <a:t> is positioned relative to the viewport, which means it always stays in the same place even if the page is scrolled.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a:ln>
                  <a:noFill/>
                </a:ln>
                <a:solidFill>
                  <a:srgbClr val="000000"/>
                </a:solidFill>
                <a:effectLst/>
                <a:latin typeface="Verdana" panose="020B0604030504040204" pitchFamily="34" charset="0"/>
              </a:rPr>
              <a:t>The top, right, bottom, and left properties are used to position the element.</a:t>
            </a:r>
            <a:endParaRPr kumimoji="0" lang="en-US" sz="105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a:ln>
                  <a:noFill/>
                </a:ln>
                <a:solidFill>
                  <a:srgbClr val="000000"/>
                </a:solidFill>
                <a:effectLst/>
                <a:latin typeface="Verdana" panose="020B0604030504040204" pitchFamily="34" charset="0"/>
              </a:rPr>
              <a:t>A fixed element does not leave a gap in the page where it would normally have been located</a:t>
            </a:r>
            <a:r>
              <a:rPr kumimoji="0" lang="en-US" sz="1100" b="0" i="0" u="none" strike="noStrike" cap="none" normalizeH="0" baseline="0" dirty="0">
                <a:ln>
                  <a:noFill/>
                </a:ln>
                <a:solidFill>
                  <a:srgbClr val="000000"/>
                </a:solidFill>
                <a:effectLst/>
                <a:latin typeface="Verdana" panose="020B0604030504040204" pitchFamily="34" charset="0"/>
              </a:rPr>
              <a:t>.</a:t>
            </a: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396815" y="2061713"/>
            <a:ext cx="11447253" cy="4701396"/>
          </a:xfrm>
          <a:prstGeom prst="rect">
            <a:avLst/>
          </a:prstGeom>
        </p:spPr>
      </p:pic>
    </p:spTree>
    <p:extLst>
      <p:ext uri="{BB962C8B-B14F-4D97-AF65-F5344CB8AC3E}">
        <p14:creationId xmlns:p14="http://schemas.microsoft.com/office/powerpoint/2010/main" val="25615935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82056" y="674121"/>
            <a:ext cx="11136702" cy="1482417"/>
          </a:xfrm>
          <a:prstGeom prst="rect">
            <a:avLst/>
          </a:prstGeom>
          <a:solidFill>
            <a:schemeClr val="bg1"/>
          </a:solidFill>
          <a:ln>
            <a:noFill/>
          </a:ln>
          <a:effec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position: absolute;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Verdana" panose="020B0604030504040204" pitchFamily="34" charset="0"/>
              </a:rPr>
              <a:t>An element with </a:t>
            </a:r>
            <a:r>
              <a:rPr kumimoji="0" lang="en-US" sz="1600" b="0" i="0" u="none" strike="noStrike" cap="none" normalizeH="0" baseline="0" dirty="0">
                <a:ln>
                  <a:noFill/>
                </a:ln>
                <a:solidFill>
                  <a:srgbClr val="DC143C"/>
                </a:solidFill>
                <a:effectLst/>
                <a:latin typeface="Consolas" panose="020B0609020204030204" pitchFamily="49" charset="0"/>
              </a:rPr>
              <a:t>position: absolute;</a:t>
            </a:r>
            <a:r>
              <a:rPr kumimoji="0" lang="en-US" sz="1600" b="0" i="0" u="none" strike="noStrike" cap="none" normalizeH="0" baseline="0" dirty="0">
                <a:ln>
                  <a:noFill/>
                </a:ln>
                <a:solidFill>
                  <a:srgbClr val="000000"/>
                </a:solidFill>
                <a:effectLst/>
                <a:latin typeface="Verdana" panose="020B0604030504040204" pitchFamily="34" charset="0"/>
              </a:rPr>
              <a:t> is positioned relative to the nearest positioned ancestor (instead of positioned relative to the viewport, like fixed).</a:t>
            </a:r>
            <a:endParaRPr kumimoji="0" 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Verdana" panose="020B0604030504040204" pitchFamily="34" charset="0"/>
              </a:rPr>
              <a:t>However; if an absolute positioned element has no positioned ancestors, it uses the document body, and moves along with page scrolling.</a:t>
            </a:r>
            <a:endParaRPr kumimoji="0" lang="en-US" sz="2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2846778" y="3159982"/>
            <a:ext cx="5316636" cy="2491956"/>
          </a:xfrm>
          <a:prstGeom prst="rect">
            <a:avLst/>
          </a:prstGeom>
        </p:spPr>
      </p:pic>
    </p:spTree>
    <p:extLst>
      <p:ext uri="{BB962C8B-B14F-4D97-AF65-F5344CB8AC3E}">
        <p14:creationId xmlns:p14="http://schemas.microsoft.com/office/powerpoint/2010/main" val="2716128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29C57-9108-4EC1-8D5D-844BEC40B7D3}"/>
              </a:ext>
            </a:extLst>
          </p:cNvPr>
          <p:cNvPicPr>
            <a:picLocks noChangeAspect="1"/>
          </p:cNvPicPr>
          <p:nvPr/>
        </p:nvPicPr>
        <p:blipFill>
          <a:blip r:embed="rId2"/>
          <a:stretch>
            <a:fillRect/>
          </a:stretch>
        </p:blipFill>
        <p:spPr>
          <a:xfrm>
            <a:off x="628176" y="426460"/>
            <a:ext cx="10935648" cy="6005080"/>
          </a:xfrm>
          <a:prstGeom prst="rect">
            <a:avLst/>
          </a:prstGeom>
        </p:spPr>
      </p:pic>
    </p:spTree>
    <p:extLst>
      <p:ext uri="{BB962C8B-B14F-4D97-AF65-F5344CB8AC3E}">
        <p14:creationId xmlns:p14="http://schemas.microsoft.com/office/powerpoint/2010/main" val="147425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BCA9EA-A0F5-43D6-9979-D5FAACBC55B1}"/>
              </a:ext>
            </a:extLst>
          </p:cNvPr>
          <p:cNvPicPr>
            <a:picLocks noChangeAspect="1"/>
          </p:cNvPicPr>
          <p:nvPr/>
        </p:nvPicPr>
        <p:blipFill>
          <a:blip r:embed="rId2"/>
          <a:stretch>
            <a:fillRect/>
          </a:stretch>
        </p:blipFill>
        <p:spPr>
          <a:xfrm>
            <a:off x="323350" y="254995"/>
            <a:ext cx="11545300" cy="6348010"/>
          </a:xfrm>
          <a:prstGeom prst="rect">
            <a:avLst/>
          </a:prstGeom>
        </p:spPr>
      </p:pic>
    </p:spTree>
    <p:extLst>
      <p:ext uri="{BB962C8B-B14F-4D97-AF65-F5344CB8AC3E}">
        <p14:creationId xmlns:p14="http://schemas.microsoft.com/office/powerpoint/2010/main" val="3377835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2728BE-F4BF-47B4-9CCB-34E8D16EC4B1}"/>
              </a:ext>
            </a:extLst>
          </p:cNvPr>
          <p:cNvPicPr>
            <a:picLocks noChangeAspect="1"/>
          </p:cNvPicPr>
          <p:nvPr/>
        </p:nvPicPr>
        <p:blipFill>
          <a:blip r:embed="rId2"/>
          <a:stretch>
            <a:fillRect/>
          </a:stretch>
        </p:blipFill>
        <p:spPr>
          <a:xfrm>
            <a:off x="532918" y="906561"/>
            <a:ext cx="11126164" cy="5044877"/>
          </a:xfrm>
          <a:prstGeom prst="rect">
            <a:avLst/>
          </a:prstGeom>
        </p:spPr>
      </p:pic>
    </p:spTree>
    <p:extLst>
      <p:ext uri="{BB962C8B-B14F-4D97-AF65-F5344CB8AC3E}">
        <p14:creationId xmlns:p14="http://schemas.microsoft.com/office/powerpoint/2010/main" val="384318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6E05D-A5F3-4718-A6DE-13CAA9A2EB34}"/>
              </a:ext>
            </a:extLst>
          </p:cNvPr>
          <p:cNvSpPr>
            <a:spLocks noGrp="1"/>
          </p:cNvSpPr>
          <p:nvPr>
            <p:ph type="title"/>
          </p:nvPr>
        </p:nvSpPr>
        <p:spPr/>
        <p:txBody>
          <a:bodyPr/>
          <a:lstStyle/>
          <a:p>
            <a:r>
              <a:rPr lang="en-IN" dirty="0"/>
              <a:t>Types of CSS</a:t>
            </a:r>
          </a:p>
        </p:txBody>
      </p:sp>
      <p:sp>
        <p:nvSpPr>
          <p:cNvPr id="3" name="Content Placeholder 2">
            <a:extLst>
              <a:ext uri="{FF2B5EF4-FFF2-40B4-BE49-F238E27FC236}">
                <a16:creationId xmlns:a16="http://schemas.microsoft.com/office/drawing/2014/main" id="{DFB62252-73D7-494B-8446-F14ED7838798}"/>
              </a:ext>
            </a:extLst>
          </p:cNvPr>
          <p:cNvSpPr>
            <a:spLocks noGrp="1"/>
          </p:cNvSpPr>
          <p:nvPr>
            <p:ph sz="quarter" idx="1"/>
          </p:nvPr>
        </p:nvSpPr>
        <p:spPr/>
        <p:txBody>
          <a:bodyPr>
            <a:normAutofit/>
          </a:bodyPr>
          <a:lstStyle/>
          <a:p>
            <a:pPr marL="0" indent="0" fontAlgn="base">
              <a:buNone/>
            </a:pPr>
            <a:r>
              <a:rPr lang="en-US" dirty="0"/>
              <a:t>There are three types of CSS which are given below:</a:t>
            </a:r>
          </a:p>
          <a:p>
            <a:pPr fontAlgn="base"/>
            <a:r>
              <a:rPr lang="en-US" dirty="0"/>
              <a:t>Inline CSS</a:t>
            </a:r>
          </a:p>
          <a:p>
            <a:pPr fontAlgn="base"/>
            <a:r>
              <a:rPr lang="en-US" dirty="0"/>
              <a:t>Internal or Embedded CSS</a:t>
            </a:r>
          </a:p>
          <a:p>
            <a:pPr fontAlgn="base"/>
            <a:r>
              <a:rPr lang="en-US" dirty="0"/>
              <a:t>External CSS</a:t>
            </a:r>
            <a:endParaRPr lang="en-IN" dirty="0"/>
          </a:p>
          <a:p>
            <a:pPr fontAlgn="base"/>
            <a:endParaRPr lang="en-IN" dirty="0"/>
          </a:p>
          <a:p>
            <a:pPr marL="514350" indent="-514350" fontAlgn="base">
              <a:buFont typeface="+mj-lt"/>
              <a:buAutoNum type="arabicPeriod"/>
            </a:pPr>
            <a:r>
              <a:rPr lang="en-IN" dirty="0"/>
              <a:t>INLINE CSS</a:t>
            </a:r>
          </a:p>
          <a:p>
            <a:pPr marL="0" indent="0" fontAlgn="base">
              <a:buNone/>
            </a:pPr>
            <a:r>
              <a:rPr lang="en-US" dirty="0"/>
              <a:t>Inline CSS contains the CSS property in the body section attached to the element is known as inline CSS. This kind of style is specified within an HTML tag using the style attribute.</a:t>
            </a:r>
          </a:p>
          <a:p>
            <a:pPr marL="0" indent="0" fontAlgn="base">
              <a:buNone/>
            </a:pPr>
            <a:endParaRPr lang="en-US" dirty="0"/>
          </a:p>
        </p:txBody>
      </p:sp>
    </p:spTree>
    <p:extLst>
      <p:ext uri="{BB962C8B-B14F-4D97-AF65-F5344CB8AC3E}">
        <p14:creationId xmlns:p14="http://schemas.microsoft.com/office/powerpoint/2010/main" val="20695846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160731-9565-4EC8-B5E4-921036F31AC2}"/>
              </a:ext>
            </a:extLst>
          </p:cNvPr>
          <p:cNvPicPr>
            <a:picLocks noChangeAspect="1"/>
          </p:cNvPicPr>
          <p:nvPr/>
        </p:nvPicPr>
        <p:blipFill>
          <a:blip r:embed="rId2"/>
          <a:stretch>
            <a:fillRect/>
          </a:stretch>
        </p:blipFill>
        <p:spPr>
          <a:xfrm>
            <a:off x="491004" y="296908"/>
            <a:ext cx="11209991" cy="6264183"/>
          </a:xfrm>
          <a:prstGeom prst="rect">
            <a:avLst/>
          </a:prstGeom>
        </p:spPr>
      </p:pic>
    </p:spTree>
    <p:extLst>
      <p:ext uri="{BB962C8B-B14F-4D97-AF65-F5344CB8AC3E}">
        <p14:creationId xmlns:p14="http://schemas.microsoft.com/office/powerpoint/2010/main" val="27423038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5A67C4-9198-4BF2-9978-0CD35CE44CD4}"/>
              </a:ext>
            </a:extLst>
          </p:cNvPr>
          <p:cNvPicPr>
            <a:picLocks noChangeAspect="1"/>
          </p:cNvPicPr>
          <p:nvPr/>
        </p:nvPicPr>
        <p:blipFill>
          <a:blip r:embed="rId2"/>
          <a:stretch>
            <a:fillRect/>
          </a:stretch>
        </p:blipFill>
        <p:spPr>
          <a:xfrm>
            <a:off x="475763" y="342632"/>
            <a:ext cx="11240474" cy="6172735"/>
          </a:xfrm>
          <a:prstGeom prst="rect">
            <a:avLst/>
          </a:prstGeom>
        </p:spPr>
      </p:pic>
    </p:spTree>
    <p:extLst>
      <p:ext uri="{BB962C8B-B14F-4D97-AF65-F5344CB8AC3E}">
        <p14:creationId xmlns:p14="http://schemas.microsoft.com/office/powerpoint/2010/main" val="4231385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B9B289-4B59-485E-AE94-F56825730D64}"/>
              </a:ext>
            </a:extLst>
          </p:cNvPr>
          <p:cNvPicPr>
            <a:picLocks noChangeAspect="1"/>
          </p:cNvPicPr>
          <p:nvPr/>
        </p:nvPicPr>
        <p:blipFill>
          <a:blip r:embed="rId2"/>
          <a:stretch>
            <a:fillRect/>
          </a:stretch>
        </p:blipFill>
        <p:spPr>
          <a:xfrm>
            <a:off x="651038" y="399787"/>
            <a:ext cx="10889924" cy="6058425"/>
          </a:xfrm>
          <a:prstGeom prst="rect">
            <a:avLst/>
          </a:prstGeom>
        </p:spPr>
      </p:pic>
    </p:spTree>
    <p:extLst>
      <p:ext uri="{BB962C8B-B14F-4D97-AF65-F5344CB8AC3E}">
        <p14:creationId xmlns:p14="http://schemas.microsoft.com/office/powerpoint/2010/main" val="3755213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A29DB-08A5-43EB-B9EA-DF6189B4CEB8}"/>
              </a:ext>
            </a:extLst>
          </p:cNvPr>
          <p:cNvSpPr>
            <a:spLocks noGrp="1"/>
          </p:cNvSpPr>
          <p:nvPr>
            <p:ph sz="quarter" idx="1"/>
          </p:nvPr>
        </p:nvSpPr>
        <p:spPr>
          <a:xfrm>
            <a:off x="838200" y="572494"/>
            <a:ext cx="10515600" cy="5604469"/>
          </a:xfrm>
        </p:spPr>
        <p:txBody>
          <a:bodyPr>
            <a:normAutofit/>
          </a:bodyPr>
          <a:lstStyle/>
          <a:p>
            <a:pPr marL="0" indent="0">
              <a:buNone/>
            </a:pPr>
            <a:r>
              <a:rPr lang="en-IN" sz="2000" dirty="0"/>
              <a:t>&lt;body&gt;</a:t>
            </a:r>
          </a:p>
          <a:p>
            <a:pPr marL="0" indent="0">
              <a:buNone/>
            </a:pPr>
            <a:r>
              <a:rPr lang="en-IN" sz="2000" dirty="0"/>
              <a:t>	&lt;p style="</a:t>
            </a:r>
            <a:r>
              <a:rPr lang="en-IN" sz="2000" dirty="0" err="1"/>
              <a:t>color</a:t>
            </a:r>
            <a:r>
              <a:rPr lang="en-IN" sz="2000" dirty="0"/>
              <a:t>:#009900; font-size:50px;</a:t>
            </a:r>
          </a:p>
          <a:p>
            <a:pPr marL="0" indent="0">
              <a:buNone/>
            </a:pPr>
            <a:r>
              <a:rPr lang="en-IN" sz="2000" dirty="0"/>
              <a:t>			</a:t>
            </a:r>
            <a:r>
              <a:rPr lang="en-IN" sz="2000" dirty="0" err="1"/>
              <a:t>font-style:italic</a:t>
            </a:r>
            <a:r>
              <a:rPr lang="en-IN" sz="2000" dirty="0"/>
              <a:t>; </a:t>
            </a:r>
            <a:r>
              <a:rPr lang="en-IN" sz="2000" dirty="0" err="1"/>
              <a:t>text-align:center</a:t>
            </a:r>
            <a:r>
              <a:rPr lang="en-IN" sz="2000" dirty="0"/>
              <a:t>;"&gt;</a:t>
            </a:r>
          </a:p>
          <a:p>
            <a:pPr marL="0" indent="0">
              <a:buNone/>
            </a:pPr>
            <a:r>
              <a:rPr lang="en-IN" sz="2000" dirty="0"/>
              <a:t>		</a:t>
            </a:r>
            <a:r>
              <a:rPr lang="en-IN" sz="2000" dirty="0" err="1"/>
              <a:t>GeeksForGeeks</a:t>
            </a:r>
            <a:endParaRPr lang="en-IN" sz="2000" dirty="0"/>
          </a:p>
          <a:p>
            <a:pPr marL="0" indent="0">
              <a:buNone/>
            </a:pPr>
            <a:r>
              <a:rPr lang="en-IN" sz="2000" dirty="0"/>
              <a:t>	&lt;/p&gt;</a:t>
            </a:r>
          </a:p>
          <a:p>
            <a:pPr marL="0" indent="0">
              <a:buNone/>
            </a:pPr>
            <a:r>
              <a:rPr lang="en-IN" sz="2000" dirty="0"/>
              <a:t>&lt;/body&gt;</a:t>
            </a:r>
          </a:p>
          <a:p>
            <a:pPr marL="0" indent="0">
              <a:buNone/>
            </a:pPr>
            <a:endParaRPr lang="en-IN" sz="1800" dirty="0"/>
          </a:p>
          <a:p>
            <a:pPr marL="0" indent="0">
              <a:buNone/>
            </a:pPr>
            <a:endParaRPr lang="en-IN" sz="1800" dirty="0"/>
          </a:p>
          <a:p>
            <a:pPr marL="0" indent="0">
              <a:buNone/>
            </a:pPr>
            <a:r>
              <a:rPr lang="en-IN" sz="1800" b="1" dirty="0"/>
              <a:t>2. INTERNAL OR EMBEDDED CSS</a:t>
            </a:r>
          </a:p>
          <a:p>
            <a:pPr marL="0" indent="0">
              <a:buNone/>
            </a:pPr>
            <a:r>
              <a:rPr lang="en-US" sz="2400" dirty="0"/>
              <a:t>This can be used when a single HTML document must be styled uniquely. The CSS rule set should be within the HTML file in the head section i.e. the CSS is embedded within the &lt;style&gt; tag inside the head section of the HTML file.</a:t>
            </a:r>
            <a:endParaRPr lang="en-IN" sz="2400" dirty="0"/>
          </a:p>
        </p:txBody>
      </p:sp>
    </p:spTree>
    <p:extLst>
      <p:ext uri="{BB962C8B-B14F-4D97-AF65-F5344CB8AC3E}">
        <p14:creationId xmlns:p14="http://schemas.microsoft.com/office/powerpoint/2010/main" val="4141925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1789</Words>
  <Application>Microsoft Office PowerPoint</Application>
  <PresentationFormat>Widescreen</PresentationFormat>
  <Paragraphs>470</Paragraphs>
  <Slides>82</Slides>
  <Notes>0</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82</vt:i4>
      </vt:variant>
    </vt:vector>
  </HeadingPairs>
  <TitlesOfParts>
    <vt:vector size="108" baseType="lpstr">
      <vt:lpstr>Arial</vt:lpstr>
      <vt:lpstr>Brush Script MT</vt:lpstr>
      <vt:lpstr>Calibri</vt:lpstr>
      <vt:lpstr>Calibri Light</vt:lpstr>
      <vt:lpstr>Consolas</vt:lpstr>
      <vt:lpstr>Copperplate</vt:lpstr>
      <vt:lpstr>Courier New</vt:lpstr>
      <vt:lpstr>Droid Serif</vt:lpstr>
      <vt:lpstr>erdana</vt:lpstr>
      <vt:lpstr>Garamond</vt:lpstr>
      <vt:lpstr>Georgia</vt:lpstr>
      <vt:lpstr>Helvetica</vt:lpstr>
      <vt:lpstr>inter-regular</vt:lpstr>
      <vt:lpstr>Lucida Console</vt:lpstr>
      <vt:lpstr>Lucida Handwriting</vt:lpstr>
      <vt:lpstr>Menlo</vt:lpstr>
      <vt:lpstr>Monaco</vt:lpstr>
      <vt:lpstr>Nunito</vt:lpstr>
      <vt:lpstr>Papyrus</vt:lpstr>
      <vt:lpstr>Segoe UI</vt:lpstr>
      <vt:lpstr>Times New Roman</vt:lpstr>
      <vt:lpstr>var(--font-family-body-lesson-markdown,"Droid Serif")</vt:lpstr>
      <vt:lpstr>var(--font-family-heading-lesson-markdown)</vt:lpstr>
      <vt:lpstr>Verdana</vt:lpstr>
      <vt:lpstr>Wingdings</vt:lpstr>
      <vt:lpstr>Office Theme</vt:lpstr>
      <vt:lpstr>PowerPoint Presentation</vt:lpstr>
      <vt:lpstr>CSS</vt:lpstr>
      <vt:lpstr>PowerPoint Presentation</vt:lpstr>
      <vt:lpstr>Features of CSS</vt:lpstr>
      <vt:lpstr>CSS Syntax</vt:lpstr>
      <vt:lpstr>PowerPoint Presentation</vt:lpstr>
      <vt:lpstr>PowerPoint Presentation</vt:lpstr>
      <vt:lpstr>Types of CSS</vt:lpstr>
      <vt:lpstr>PowerPoint Presentation</vt:lpstr>
      <vt:lpstr>PowerPoint Presentation</vt:lpstr>
      <vt:lpstr>PowerPoint Presentation</vt:lpstr>
      <vt:lpstr>CSS SELECTOR</vt:lpstr>
      <vt:lpstr>CSS ID SELECTOR</vt:lpstr>
      <vt:lpstr>PowerPoint Presentation</vt:lpstr>
      <vt:lpstr>CSS CLASS</vt:lpstr>
      <vt:lpstr>CSS UNIVERSAL SELECTOR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Colors </vt:lpstr>
      <vt:lpstr>CSS Backgrounds  </vt:lpstr>
      <vt:lpstr>PowerPoint Presentation</vt:lpstr>
      <vt:lpstr>PowerPoint Presentation</vt:lpstr>
      <vt:lpstr>PowerPoint Presentation</vt:lpstr>
      <vt:lpstr>PowerPoint Presentation</vt:lpstr>
      <vt:lpstr>CSS Border </vt:lpstr>
      <vt:lpstr>PowerPoint Presentation</vt:lpstr>
      <vt:lpstr>PowerPoint Presentation</vt:lpstr>
      <vt:lpstr>PowerPoint Presentation</vt:lpstr>
      <vt:lpstr>CSS border-width </vt:lpstr>
      <vt:lpstr>PowerPoint Presentation</vt:lpstr>
      <vt:lpstr>PowerPoint Presentation</vt:lpstr>
      <vt:lpstr>PowerPoint Presentation</vt:lpstr>
      <vt:lpstr>PowerPoint Presentation</vt:lpstr>
      <vt:lpstr>PowerPoint Presentation</vt:lpstr>
      <vt:lpstr>PowerPoint Presentation</vt:lpstr>
      <vt:lpstr>Div in HTML</vt:lpstr>
      <vt:lpstr>PowerPoint Presentation</vt:lpstr>
      <vt:lpstr>PowerPoint Presentation</vt:lpstr>
      <vt:lpstr>PowerPoint Presentation</vt:lpstr>
      <vt:lpstr>Span in HTML</vt:lpstr>
      <vt:lpstr>PowerPoint Presentation</vt:lpstr>
      <vt:lpstr>CSS Font Family</vt:lpstr>
      <vt:lpstr>PowerPoint Presentation</vt:lpstr>
      <vt:lpstr>CSS Font Size</vt:lpstr>
      <vt:lpstr>PowerPoint Presentation</vt:lpstr>
      <vt:lpstr>PowerPoint Presentation</vt:lpstr>
      <vt:lpstr>PowerPoint Presentation</vt:lpstr>
      <vt:lpstr>PowerPoint Presentation</vt:lpstr>
      <vt:lpstr>CSS Text Alignment &amp; Text Direction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deepinder.kaur2489@gmail.com</dc:creator>
  <cp:lastModifiedBy>simrankaur08032000@gmail.com</cp:lastModifiedBy>
  <cp:revision>125</cp:revision>
  <dcterms:created xsi:type="dcterms:W3CDTF">2023-02-12T06:43:56Z</dcterms:created>
  <dcterms:modified xsi:type="dcterms:W3CDTF">2023-09-18T14:50:34Z</dcterms:modified>
</cp:coreProperties>
</file>